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6"/>
  </p:notesMasterIdLst>
  <p:sldIdLst>
    <p:sldId id="257" r:id="rId2"/>
    <p:sldId id="268" r:id="rId3"/>
    <p:sldId id="269" r:id="rId4"/>
    <p:sldId id="271" r:id="rId5"/>
    <p:sldId id="272" r:id="rId6"/>
    <p:sldId id="265" r:id="rId7"/>
    <p:sldId id="258" r:id="rId8"/>
    <p:sldId id="259" r:id="rId9"/>
    <p:sldId id="263" r:id="rId10"/>
    <p:sldId id="264" r:id="rId11"/>
    <p:sldId id="275" r:id="rId12"/>
    <p:sldId id="267" r:id="rId13"/>
    <p:sldId id="266" r:id="rId14"/>
    <p:sldId id="273" r:id="rId15"/>
    <p:sldId id="260" r:id="rId16"/>
    <p:sldId id="276" r:id="rId17"/>
    <p:sldId id="274" r:id="rId18"/>
    <p:sldId id="277" r:id="rId19"/>
    <p:sldId id="278" r:id="rId20"/>
    <p:sldId id="279" r:id="rId21"/>
    <p:sldId id="261" r:id="rId22"/>
    <p:sldId id="280" r:id="rId23"/>
    <p:sldId id="282" r:id="rId24"/>
    <p:sldId id="281" r:id="rId25"/>
  </p:sldIdLst>
  <p:sldSz cx="12192000" cy="6858000"/>
  <p:notesSz cx="6858000" cy="9144000"/>
  <p:embeddedFontLst>
    <p:embeddedFont>
      <p:font typeface="Muni Bold" panose="00000500000000000000" pitchFamily="2" charset="-18"/>
      <p:regular r:id="rId27"/>
      <p:bold r:id="rId28"/>
    </p:embeddedFont>
    <p:embeddedFont>
      <p:font typeface="Muni Medium" panose="00000600000000000000" pitchFamily="2" charset="-18"/>
      <p:regular r:id="rId29"/>
    </p:embeddedFont>
    <p:embeddedFont>
      <p:font typeface="Roboto" panose="02000000000000000000" pitchFamily="2" charset="0"/>
      <p:regular r:id="rId30"/>
      <p:bold r:id="rId31"/>
      <p:italic r:id="rId32"/>
      <p:boldItalic r:id="rId33"/>
    </p:embeddedFont>
  </p:embeddedFontLst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300"/>
    <a:srgbClr val="F01928"/>
    <a:srgbClr val="4BC8FF"/>
    <a:srgbClr val="0000DC"/>
    <a:srgbClr val="9100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93" autoAdjust="0"/>
    <p:restoredTop sz="84129" autoAdjust="0"/>
  </p:normalViewPr>
  <p:slideViewPr>
    <p:cSldViewPr snapToGrid="0" showGuides="1">
      <p:cViewPr varScale="1">
        <p:scale>
          <a:sx n="70" d="100"/>
          <a:sy n="70" d="100"/>
        </p:scale>
        <p:origin x="1123" y="53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6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9AF06A-D04C-4DCC-BF4E-4D3E9E88732A}" type="datetimeFigureOut">
              <a:rPr lang="cs-CZ" smtClean="0"/>
              <a:t>06.01.2025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0B656A-029A-4088-9405-F16CBA0EADF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250814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GB" dirty="0"/>
              <a:t>https://www.youtube.com/watch?v=zZ-lMDtiI-k</a:t>
            </a:r>
            <a:endParaRPr lang="cs-CZ" dirty="0"/>
          </a:p>
          <a:p>
            <a:pPr algn="l"/>
            <a:endParaRPr lang="cs-CZ" dirty="0"/>
          </a:p>
          <a:p>
            <a:pPr algn="l"/>
            <a:r>
              <a:rPr lang="cs-CZ" dirty="0"/>
              <a:t>https://science.nasa.gov/earth/watch-carbon-dioxide-move-through-earths-atmosphere/</a:t>
            </a:r>
          </a:p>
          <a:p>
            <a:pPr algn="l"/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0B656A-029A-4088-9405-F16CBA0EADF6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994075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John </a:t>
            </a:r>
            <a:r>
              <a:rPr lang="cs-CZ" sz="1200" b="0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Clauser</a:t>
            </a:r>
            <a:endParaRPr lang="cs-CZ" sz="1200" b="0" i="0" dirty="0">
              <a:solidFill>
                <a:srgbClr val="333333"/>
              </a:solidFill>
              <a:effectLst/>
              <a:latin typeface="Arial" panose="020B0604020202020204" pitchFamily="34" charset="0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0B656A-029A-4088-9405-F16CBA0EADF6}" type="slidenum">
              <a:rPr lang="cs-CZ" smtClean="0"/>
              <a:t>13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612429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001A7D-FCCD-D637-D608-E55281D32B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67B73EC-9983-E2F9-ED3D-3136C95EA55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B820CF6-9FB0-E170-B42C-2F0A468424D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John </a:t>
            </a:r>
            <a:r>
              <a:rPr lang="cs-CZ" sz="1200" b="0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Clauser</a:t>
            </a:r>
            <a:endParaRPr lang="cs-CZ" sz="1200" b="0" i="0" dirty="0">
              <a:solidFill>
                <a:srgbClr val="333333"/>
              </a:solidFill>
              <a:effectLst/>
              <a:latin typeface="Arial" panose="020B0604020202020204" pitchFamily="34" charset="0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884245C-EA74-4300-9F7B-1B6E9EED01E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0B656A-029A-4088-9405-F16CBA0EADF6}" type="slidenum">
              <a:rPr lang="cs-CZ" smtClean="0"/>
              <a:t>14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657493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prezenta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délník 11">
            <a:extLst>
              <a:ext uri="{FF2B5EF4-FFF2-40B4-BE49-F238E27FC236}">
                <a16:creationId xmlns:a16="http://schemas.microsoft.com/office/drawing/2014/main" id="{E05DC23B-0ACB-437F-8CAD-711B943E8CC6}"/>
              </a:ext>
            </a:extLst>
          </p:cNvPr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FF7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61699E10-FBB6-4892-8D01-B53078B181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2865673"/>
            <a:ext cx="7570278" cy="1309512"/>
          </a:xfrm>
        </p:spPr>
        <p:txBody>
          <a:bodyPr anchor="t">
            <a:normAutofit/>
          </a:bodyPr>
          <a:lstStyle>
            <a:lvl1pPr>
              <a:lnSpc>
                <a:spcPts val="4400"/>
              </a:lnSpc>
              <a:defRPr sz="4400"/>
            </a:lvl1pPr>
          </a:lstStyle>
          <a:p>
            <a:r>
              <a:rPr lang="cs-CZ" dirty="0"/>
              <a:t>Zde bude hlavní nadpis prezentace.</a:t>
            </a:r>
            <a:br>
              <a:rPr lang="cs-CZ" dirty="0"/>
            </a:br>
            <a:endParaRPr lang="cs-CZ" dirty="0"/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A334C6EA-92BC-4AE1-AECB-5B89F097657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194136"/>
            <a:ext cx="7570278" cy="741872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0000DC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dirty="0"/>
              <a:t>Zde je prostor pro podnadpis prezentace, který může mít několik řádků</a:t>
            </a:r>
          </a:p>
        </p:txBody>
      </p:sp>
      <p:sp>
        <p:nvSpPr>
          <p:cNvPr id="7" name="Zástupný symbol pro zápatí 6">
            <a:extLst>
              <a:ext uri="{FF2B5EF4-FFF2-40B4-BE49-F238E27FC236}">
                <a16:creationId xmlns:a16="http://schemas.microsoft.com/office/drawing/2014/main" id="{A0D9C729-91FA-4006-B1FB-18BC1E52E61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cs-CZ"/>
              <a:t>#Hastag Konference</a:t>
            </a:r>
            <a:endParaRPr lang="cs-CZ" dirty="0"/>
          </a:p>
        </p:txBody>
      </p:sp>
      <p:sp>
        <p:nvSpPr>
          <p:cNvPr id="8" name="Zástupný symbol pro číslo snímku 7">
            <a:extLst>
              <a:ext uri="{FF2B5EF4-FFF2-40B4-BE49-F238E27FC236}">
                <a16:creationId xmlns:a16="http://schemas.microsoft.com/office/drawing/2014/main" id="{A4AD3A0D-E0B6-4459-9ECD-F8425210AA2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179248E-A2BE-4DDC-8C2D-3AE2F36B43AD}" type="slidenum">
              <a:rPr lang="cs-CZ" smtClean="0"/>
              <a:pPr/>
              <a:t>‹#›</a:t>
            </a:fld>
            <a:endParaRPr lang="cs-CZ" dirty="0"/>
          </a:p>
        </p:txBody>
      </p:sp>
      <p:pic>
        <p:nvPicPr>
          <p:cNvPr id="5" name="Obrázok 4">
            <a:extLst>
              <a:ext uri="{FF2B5EF4-FFF2-40B4-BE49-F238E27FC236}">
                <a16:creationId xmlns:a16="http://schemas.microsoft.com/office/drawing/2014/main" id="{0F4EED4B-4BA5-7742-A836-7E632C776C6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7182" y="659428"/>
            <a:ext cx="1715017" cy="1181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926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74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ozdělovní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>
            <a:extLst>
              <a:ext uri="{FF2B5EF4-FFF2-40B4-BE49-F238E27FC236}">
                <a16:creationId xmlns:a16="http://schemas.microsoft.com/office/drawing/2014/main" id="{AA8854EB-10EE-4BAB-B628-2235B50B13BD}"/>
              </a:ext>
            </a:extLst>
          </p:cNvPr>
          <p:cNvSpPr/>
          <p:nvPr userDrawn="1"/>
        </p:nvSpPr>
        <p:spPr>
          <a:xfrm>
            <a:off x="1" y="0"/>
            <a:ext cx="6096000" cy="6858000"/>
          </a:xfrm>
          <a:prstGeom prst="rect">
            <a:avLst/>
          </a:prstGeom>
          <a:solidFill>
            <a:srgbClr val="FF7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Zástupný symbol obrázku 9">
            <a:extLst>
              <a:ext uri="{FF2B5EF4-FFF2-40B4-BE49-F238E27FC236}">
                <a16:creationId xmlns:a16="http://schemas.microsoft.com/office/drawing/2014/main" id="{4E4A2ABB-7047-44E5-9371-26DEDFEF505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96000" cy="6858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GB"/>
              <a:t>Click icon to add picture</a:t>
            </a:r>
            <a:endParaRPr lang="cs-CZ" dirty="0"/>
          </a:p>
        </p:txBody>
      </p:sp>
      <p:sp>
        <p:nvSpPr>
          <p:cNvPr id="11" name="Nadpis 1">
            <a:extLst>
              <a:ext uri="{FF2B5EF4-FFF2-40B4-BE49-F238E27FC236}">
                <a16:creationId xmlns:a16="http://schemas.microsoft.com/office/drawing/2014/main" id="{3EF68A76-9EA3-4769-89CC-3E3242CA937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2865673"/>
            <a:ext cx="4827078" cy="1309512"/>
          </a:xfrm>
        </p:spPr>
        <p:txBody>
          <a:bodyPr anchor="t">
            <a:normAutofit/>
          </a:bodyPr>
          <a:lstStyle>
            <a:lvl1pPr>
              <a:lnSpc>
                <a:spcPts val="4400"/>
              </a:lnSpc>
              <a:defRPr sz="4400">
                <a:solidFill>
                  <a:schemeClr val="bg1"/>
                </a:solidFill>
              </a:defRPr>
            </a:lvl1pPr>
          </a:lstStyle>
          <a:p>
            <a:r>
              <a:rPr lang="cs-CZ" dirty="0"/>
              <a:t>Zde bude nadpis nové kapitoly</a:t>
            </a:r>
            <a:br>
              <a:rPr lang="cs-CZ" dirty="0"/>
            </a:br>
            <a:endParaRPr lang="cs-CZ" dirty="0"/>
          </a:p>
        </p:txBody>
      </p:sp>
      <p:sp>
        <p:nvSpPr>
          <p:cNvPr id="12" name="Zástupný text 2">
            <a:extLst>
              <a:ext uri="{FF2B5EF4-FFF2-40B4-BE49-F238E27FC236}">
                <a16:creationId xmlns:a16="http://schemas.microsoft.com/office/drawing/2014/main" id="{6EC5477C-5035-4DF7-B956-67C193255C51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192437"/>
            <a:ext cx="4827078" cy="741872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dirty="0"/>
              <a:t>Zde je prostor pro podnadpis nové kapitoly</a:t>
            </a:r>
          </a:p>
        </p:txBody>
      </p:sp>
    </p:spTree>
    <p:extLst>
      <p:ext uri="{BB962C8B-B14F-4D97-AF65-F5344CB8AC3E}">
        <p14:creationId xmlns:p14="http://schemas.microsoft.com/office/powerpoint/2010/main" val="19285722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>
            <a:extLst>
              <a:ext uri="{FF2B5EF4-FFF2-40B4-BE49-F238E27FC236}">
                <a16:creationId xmlns:a16="http://schemas.microsoft.com/office/drawing/2014/main" id="{E3FE1988-DEB1-4659-B14F-004B8C3C2FDF}"/>
              </a:ext>
            </a:extLst>
          </p:cNvPr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FF7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2C263908-2D8E-4397-B245-CDADAD4048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10515600" cy="704550"/>
          </a:xfrm>
        </p:spPr>
        <p:txBody>
          <a:bodyPr anchor="t"/>
          <a:lstStyle>
            <a:lvl1pPr>
              <a:defRPr/>
            </a:lvl1pPr>
          </a:lstStyle>
          <a:p>
            <a:r>
              <a:rPr lang="cs-CZ" dirty="0"/>
              <a:t>Kliknutím vložíte nadpis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C2EE420-7DDB-44FD-BE8E-B6FB39753C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95891"/>
            <a:ext cx="10515600" cy="448732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cs-CZ" dirty="0"/>
          </a:p>
        </p:txBody>
      </p:sp>
      <p:sp>
        <p:nvSpPr>
          <p:cNvPr id="7" name="Zástupný symbol pro zápatí 6">
            <a:extLst>
              <a:ext uri="{FF2B5EF4-FFF2-40B4-BE49-F238E27FC236}">
                <a16:creationId xmlns:a16="http://schemas.microsoft.com/office/drawing/2014/main" id="{CB50C834-CC67-4D15-8942-33178A68695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cs-CZ"/>
              <a:t>#Hastag Konference</a:t>
            </a:r>
            <a:endParaRPr lang="cs-CZ" dirty="0"/>
          </a:p>
        </p:txBody>
      </p:sp>
      <p:sp>
        <p:nvSpPr>
          <p:cNvPr id="8" name="Zástupný symbol pro číslo snímku 7">
            <a:extLst>
              <a:ext uri="{FF2B5EF4-FFF2-40B4-BE49-F238E27FC236}">
                <a16:creationId xmlns:a16="http://schemas.microsoft.com/office/drawing/2014/main" id="{A21EE5B4-9AB7-48A1-9F80-86BC0103218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179248E-A2BE-4DDC-8C2D-3AE2F36B43AD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179437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délník 12">
            <a:extLst>
              <a:ext uri="{FF2B5EF4-FFF2-40B4-BE49-F238E27FC236}">
                <a16:creationId xmlns:a16="http://schemas.microsoft.com/office/drawing/2014/main" id="{886B44EB-9E47-4BA0-B80C-E3B970D42D0D}"/>
              </a:ext>
            </a:extLst>
          </p:cNvPr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FF7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F1000ACD-3285-4D87-B507-B75492EDE8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515600" cy="687298"/>
          </a:xfrm>
        </p:spPr>
        <p:txBody>
          <a:bodyPr anchor="t"/>
          <a:lstStyle>
            <a:lvl1pPr>
              <a:defRPr/>
            </a:lvl1pPr>
          </a:lstStyle>
          <a:p>
            <a:r>
              <a:rPr lang="cs-CZ" dirty="0"/>
              <a:t>Kliknutím vložíte nadpis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210C16B7-93C4-421D-9DB3-6F370AE6CB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394301"/>
            <a:ext cx="5181600" cy="448891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cs-CZ"/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7BCAE875-615F-49A4-85FB-11CDBD04F6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394301"/>
            <a:ext cx="5181600" cy="448891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9D997956-04A4-492B-865C-089159D745B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cs-CZ"/>
              <a:t>#Hastag Konference</a:t>
            </a:r>
            <a:endParaRPr lang="cs-CZ" dirty="0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A63D511B-B5A7-408E-B07D-E9AB4EA0770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179248E-A2BE-4DDC-8C2D-3AE2F36B43AD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7061473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élník 3">
            <a:extLst>
              <a:ext uri="{FF2B5EF4-FFF2-40B4-BE49-F238E27FC236}">
                <a16:creationId xmlns:a16="http://schemas.microsoft.com/office/drawing/2014/main" id="{6A59724A-8142-41A6-AE78-E1F6281040A0}"/>
              </a:ext>
            </a:extLst>
          </p:cNvPr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FF7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2C263908-2D8E-4397-B245-CDADAD4048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515600" cy="756308"/>
          </a:xfrm>
        </p:spPr>
        <p:txBody>
          <a:bodyPr anchor="t"/>
          <a:lstStyle>
            <a:lvl1pPr>
              <a:defRPr/>
            </a:lvl1pPr>
          </a:lstStyle>
          <a:p>
            <a:r>
              <a:rPr lang="cs-CZ" dirty="0"/>
              <a:t>Kliknutím vložíte nadpis</a:t>
            </a:r>
          </a:p>
        </p:txBody>
      </p:sp>
      <p:sp>
        <p:nvSpPr>
          <p:cNvPr id="7" name="Zástupný symbol pro zápatí 6">
            <a:extLst>
              <a:ext uri="{FF2B5EF4-FFF2-40B4-BE49-F238E27FC236}">
                <a16:creationId xmlns:a16="http://schemas.microsoft.com/office/drawing/2014/main" id="{CB50C834-CC67-4D15-8942-33178A68695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cs-CZ"/>
              <a:t>#Hastag Konference</a:t>
            </a:r>
            <a:endParaRPr lang="cs-CZ" dirty="0"/>
          </a:p>
        </p:txBody>
      </p:sp>
      <p:sp>
        <p:nvSpPr>
          <p:cNvPr id="8" name="Zástupný symbol pro číslo snímku 7">
            <a:extLst>
              <a:ext uri="{FF2B5EF4-FFF2-40B4-BE49-F238E27FC236}">
                <a16:creationId xmlns:a16="http://schemas.microsoft.com/office/drawing/2014/main" id="{A21EE5B4-9AB7-48A1-9F80-86BC0103218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179248E-A2BE-4DDC-8C2D-3AE2F36B43AD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298282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ázdn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délník 12">
            <a:extLst>
              <a:ext uri="{FF2B5EF4-FFF2-40B4-BE49-F238E27FC236}">
                <a16:creationId xmlns:a16="http://schemas.microsoft.com/office/drawing/2014/main" id="{C2AE5670-E46B-4FAD-BEF9-D372E7CE38EA}"/>
              </a:ext>
            </a:extLst>
          </p:cNvPr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FF7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Zástupný symbol pro zápatí 9">
            <a:extLst>
              <a:ext uri="{FF2B5EF4-FFF2-40B4-BE49-F238E27FC236}">
                <a16:creationId xmlns:a16="http://schemas.microsoft.com/office/drawing/2014/main" id="{0FFE8153-9F50-402E-901B-2142C939C55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cs-CZ"/>
              <a:t>#Hastag Konference</a:t>
            </a:r>
            <a:endParaRPr lang="cs-CZ" dirty="0"/>
          </a:p>
        </p:txBody>
      </p:sp>
      <p:sp>
        <p:nvSpPr>
          <p:cNvPr id="11" name="Zástupný symbol pro číslo snímku 10">
            <a:extLst>
              <a:ext uri="{FF2B5EF4-FFF2-40B4-BE49-F238E27FC236}">
                <a16:creationId xmlns:a16="http://schemas.microsoft.com/office/drawing/2014/main" id="{9412476B-32CF-44E9-BD59-8EDEF4A5FE0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179248E-A2BE-4DDC-8C2D-3AE2F36B43AD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11237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aler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délník 12">
            <a:extLst>
              <a:ext uri="{FF2B5EF4-FFF2-40B4-BE49-F238E27FC236}">
                <a16:creationId xmlns:a16="http://schemas.microsoft.com/office/drawing/2014/main" id="{C2AE5670-E46B-4FAD-BEF9-D372E7CE38EA}"/>
              </a:ext>
            </a:extLst>
          </p:cNvPr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FF7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Zástupný symbol pro zápatí 9">
            <a:extLst>
              <a:ext uri="{FF2B5EF4-FFF2-40B4-BE49-F238E27FC236}">
                <a16:creationId xmlns:a16="http://schemas.microsoft.com/office/drawing/2014/main" id="{0FFE8153-9F50-402E-901B-2142C939C55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cs-CZ"/>
              <a:t>#Hastag Konference</a:t>
            </a:r>
            <a:endParaRPr lang="cs-CZ" dirty="0"/>
          </a:p>
        </p:txBody>
      </p:sp>
      <p:sp>
        <p:nvSpPr>
          <p:cNvPr id="11" name="Zástupný symbol pro číslo snímku 10">
            <a:extLst>
              <a:ext uri="{FF2B5EF4-FFF2-40B4-BE49-F238E27FC236}">
                <a16:creationId xmlns:a16="http://schemas.microsoft.com/office/drawing/2014/main" id="{9412476B-32CF-44E9-BD59-8EDEF4A5FE0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179248E-A2BE-4DDC-8C2D-3AE2F36B43AD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ADA6AA7C-22FA-456B-AEF3-841F0E099B3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17432" y="577850"/>
            <a:ext cx="4797212" cy="2708543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picture</a:t>
            </a:r>
            <a:endParaRPr lang="cs-CZ"/>
          </a:p>
        </p:txBody>
      </p:sp>
      <p:sp>
        <p:nvSpPr>
          <p:cNvPr id="7" name="Zástupný symbol obrázku 2">
            <a:extLst>
              <a:ext uri="{FF2B5EF4-FFF2-40B4-BE49-F238E27FC236}">
                <a16:creationId xmlns:a16="http://schemas.microsoft.com/office/drawing/2014/main" id="{E6EF555B-D212-4788-B60C-9E0C3C18577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656472" y="577850"/>
            <a:ext cx="6043404" cy="5253607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picture</a:t>
            </a:r>
            <a:endParaRPr lang="cs-CZ"/>
          </a:p>
        </p:txBody>
      </p:sp>
      <p:sp>
        <p:nvSpPr>
          <p:cNvPr id="16" name="Zástupný symbol obrázku 2">
            <a:extLst>
              <a:ext uri="{FF2B5EF4-FFF2-40B4-BE49-F238E27FC236}">
                <a16:creationId xmlns:a16="http://schemas.microsoft.com/office/drawing/2014/main" id="{B43D41BB-3863-4EFD-AAC0-EE36CF1B30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17433" y="3422920"/>
            <a:ext cx="2327692" cy="2408537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picture</a:t>
            </a:r>
            <a:endParaRPr lang="cs-CZ"/>
          </a:p>
        </p:txBody>
      </p:sp>
      <p:sp>
        <p:nvSpPr>
          <p:cNvPr id="17" name="Zástupný symbol obrázku 2">
            <a:extLst>
              <a:ext uri="{FF2B5EF4-FFF2-40B4-BE49-F238E27FC236}">
                <a16:creationId xmlns:a16="http://schemas.microsoft.com/office/drawing/2014/main" id="{CF5BB52A-669D-47D6-9E5B-000EB134913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186952" y="3422919"/>
            <a:ext cx="2327692" cy="2408537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picture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867312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ogo MU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>
            <a:extLst>
              <a:ext uri="{FF2B5EF4-FFF2-40B4-BE49-F238E27FC236}">
                <a16:creationId xmlns:a16="http://schemas.microsoft.com/office/drawing/2014/main" id="{1D6C39EC-9967-423C-AF20-9ED8940686A5}"/>
              </a:ext>
            </a:extLst>
          </p:cNvPr>
          <p:cNvSpPr/>
          <p:nvPr userDrawn="1"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0000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4" name="Obrázok 3">
            <a:extLst>
              <a:ext uri="{FF2B5EF4-FFF2-40B4-BE49-F238E27FC236}">
                <a16:creationId xmlns:a16="http://schemas.microsoft.com/office/drawing/2014/main" id="{79A91CFD-230F-5A4C-8607-39E00DD3BEA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7317" y="2717010"/>
            <a:ext cx="4977364" cy="1423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26235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ymbol 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>
            <a:extLst>
              <a:ext uri="{FF2B5EF4-FFF2-40B4-BE49-F238E27FC236}">
                <a16:creationId xmlns:a16="http://schemas.microsoft.com/office/drawing/2014/main" id="{1D6C39EC-9967-423C-AF20-9ED8940686A5}"/>
              </a:ext>
            </a:extLst>
          </p:cNvPr>
          <p:cNvSpPr/>
          <p:nvPr userDrawn="1"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0000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4" name="Obrázok 3">
            <a:extLst>
              <a:ext uri="{FF2B5EF4-FFF2-40B4-BE49-F238E27FC236}">
                <a16:creationId xmlns:a16="http://schemas.microsoft.com/office/drawing/2014/main" id="{E093F7AA-76FE-DF4D-BD12-0C90135161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6767" y="977741"/>
            <a:ext cx="3623735" cy="4965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43889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A51BF1FC-03B7-4A0B-ABC8-C4894B3F05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B93FC6D6-A20F-4CBD-B0B5-BCBAF4FBB2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D02BEF99-0ECB-4CB0-A7C8-9CB0CAF1F2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17433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bg1"/>
                </a:solidFill>
                <a:latin typeface="Muni Bold" panose="00000500000000000000" pitchFamily="2" charset="-18"/>
              </a:defRPr>
            </a:lvl1pPr>
          </a:lstStyle>
          <a:p>
            <a:r>
              <a:rPr lang="cs-CZ"/>
              <a:t>#Hastag Konference</a:t>
            </a:r>
            <a:endParaRPr lang="cs-CZ" dirty="0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D4BB64C3-505F-4769-86D8-D266149F26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bg1"/>
                </a:solidFill>
                <a:latin typeface="Muni Bold" panose="00000500000000000000" pitchFamily="2" charset="-18"/>
              </a:defRPr>
            </a:lvl1pPr>
          </a:lstStyle>
          <a:p>
            <a:fld id="{2179248E-A2BE-4DDC-8C2D-3AE2F36B43AD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261009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4" r:id="rId2"/>
    <p:sldLayoutId id="2147483650" r:id="rId3"/>
    <p:sldLayoutId id="2147483652" r:id="rId4"/>
    <p:sldLayoutId id="2147483660" r:id="rId5"/>
    <p:sldLayoutId id="2147483653" r:id="rId6"/>
    <p:sldLayoutId id="2147483663" r:id="rId7"/>
    <p:sldLayoutId id="2147483661" r:id="rId8"/>
    <p:sldLayoutId id="2147483662" r:id="rId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0000DC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914400" rtl="0" eaLnBrk="1" latinLnBrk="0" hangingPunct="1">
        <a:lnSpc>
          <a:spcPct val="90000"/>
        </a:lnSpc>
        <a:spcBef>
          <a:spcPts val="1000"/>
        </a:spcBef>
        <a:buClr>
          <a:srgbClr val="0000DC"/>
        </a:buClr>
        <a:buFont typeface="Arial" panose="020B0604020202020204" pitchFamily="34" charset="0"/>
        <a:buChar char="̶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00100" indent="-342900" algn="l" defTabSz="914400" rtl="0" eaLnBrk="1" latinLnBrk="0" hangingPunct="1">
        <a:lnSpc>
          <a:spcPct val="90000"/>
        </a:lnSpc>
        <a:spcBef>
          <a:spcPts val="500"/>
        </a:spcBef>
        <a:buClr>
          <a:srgbClr val="0000DC"/>
        </a:buClr>
        <a:buFont typeface="Arial" panose="020B0604020202020204" pitchFamily="34" charset="0"/>
        <a:buChar char="̶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57300" indent="-342900" algn="l" defTabSz="914400" rtl="0" eaLnBrk="1" latinLnBrk="0" hangingPunct="1">
        <a:lnSpc>
          <a:spcPct val="90000"/>
        </a:lnSpc>
        <a:spcBef>
          <a:spcPts val="500"/>
        </a:spcBef>
        <a:buClr>
          <a:srgbClr val="0000DC"/>
        </a:buClr>
        <a:buFont typeface="Arial" panose="020B0604020202020204" pitchFamily="34" charset="0"/>
        <a:buChar char="̶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57350" indent="-285750" algn="l" defTabSz="914400" rtl="0" eaLnBrk="1" latinLnBrk="0" hangingPunct="1">
        <a:lnSpc>
          <a:spcPct val="90000"/>
        </a:lnSpc>
        <a:spcBef>
          <a:spcPts val="500"/>
        </a:spcBef>
        <a:buClr>
          <a:srgbClr val="0000DC"/>
        </a:buClr>
        <a:buFont typeface="Arial" panose="020B0604020202020204" pitchFamily="34" charset="0"/>
        <a:buChar char="̶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114550" indent="-285750" algn="l" defTabSz="914400" rtl="0" eaLnBrk="1" latinLnBrk="0" hangingPunct="1">
        <a:lnSpc>
          <a:spcPct val="90000"/>
        </a:lnSpc>
        <a:spcBef>
          <a:spcPts val="500"/>
        </a:spcBef>
        <a:buClr>
          <a:srgbClr val="0000DC"/>
        </a:buClr>
        <a:buFont typeface="Arial" panose="020B0604020202020204" pitchFamily="34" charset="0"/>
        <a:buChar char="̶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C2C967B-9A5D-2249-9F0F-7D947C1D26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/>
              <a:t>Klimatická změna v Brně aneb jak bude vypadat rok 2050?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8B978E3C-7EAE-4942-BA07-E698111E5E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cs-CZ" kern="0" dirty="0">
                <a:latin typeface="Muni Medium"/>
              </a:rPr>
              <a:t>Petr Janíček, Aneta Schneiderová, Patrik </a:t>
            </a:r>
            <a:r>
              <a:rPr lang="cs-CZ" kern="0" dirty="0" err="1">
                <a:latin typeface="Muni Medium"/>
              </a:rPr>
              <a:t>Kokinda</a:t>
            </a:r>
            <a:r>
              <a:rPr lang="cs-CZ" kern="0" dirty="0">
                <a:latin typeface="Muni Medium"/>
              </a:rPr>
              <a:t> a Tereza </a:t>
            </a:r>
            <a:r>
              <a:rPr lang="cs-CZ" kern="0" dirty="0" err="1">
                <a:latin typeface="Muni Medium"/>
              </a:rPr>
              <a:t>Hajasová</a:t>
            </a:r>
            <a:r>
              <a:rPr lang="cs-CZ" kern="0" dirty="0">
                <a:latin typeface="Muni Medium"/>
              </a:rPr>
              <a:t> </a:t>
            </a:r>
          </a:p>
          <a:p>
            <a:endParaRPr lang="nl-NL" kern="0" dirty="0">
              <a:latin typeface="Muni Medium" panose="00000600000000000000" pitchFamily="2" charset="-18"/>
            </a:endParaRPr>
          </a:p>
          <a:p>
            <a:endParaRPr lang="cs-CZ" dirty="0"/>
          </a:p>
        </p:txBody>
      </p:sp>
      <p:sp>
        <p:nvSpPr>
          <p:cNvPr id="4" name="Zástupný objekt pre pätu 3">
            <a:extLst>
              <a:ext uri="{FF2B5EF4-FFF2-40B4-BE49-F238E27FC236}">
                <a16:creationId xmlns:a16="http://schemas.microsoft.com/office/drawing/2014/main" id="{50B49109-7820-2A4D-BC20-C8125460883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cs-CZ" dirty="0"/>
              <a:t># Klimatické vzdělávání</a:t>
            </a:r>
          </a:p>
        </p:txBody>
      </p:sp>
      <p:sp>
        <p:nvSpPr>
          <p:cNvPr id="5" name="Zástupný objekt pre číslo snímky 4">
            <a:extLst>
              <a:ext uri="{FF2B5EF4-FFF2-40B4-BE49-F238E27FC236}">
                <a16:creationId xmlns:a16="http://schemas.microsoft.com/office/drawing/2014/main" id="{DD38B4CD-23AE-A446-8EEB-8A94170CC40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179248E-A2BE-4DDC-8C2D-3AE2F36B43AD}" type="slidenum">
              <a:rPr lang="cs-CZ" smtClean="0"/>
              <a:pPr/>
              <a:t>1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033833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0B432A-7906-E772-49A7-47BD2AF5FF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>
            <a:extLst>
              <a:ext uri="{FF2B5EF4-FFF2-40B4-BE49-F238E27FC236}">
                <a16:creationId xmlns:a16="http://schemas.microsoft.com/office/drawing/2014/main" id="{3B6BE48B-3760-140F-F3D9-12703AD8AF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4000" y="1797724"/>
            <a:ext cx="5246518" cy="1171580"/>
          </a:xfrm>
        </p:spPr>
        <p:txBody>
          <a:bodyPr>
            <a:normAutofit fontScale="90000"/>
          </a:bodyPr>
          <a:lstStyle/>
          <a:p>
            <a:r>
              <a:rPr lang="cs-CZ" sz="4400" dirty="0" err="1">
                <a:solidFill>
                  <a:schemeClr val="bg1"/>
                </a:solidFill>
                <a:ea typeface="+mj-lt"/>
                <a:cs typeface="+mj-lt"/>
              </a:rPr>
              <a:t>Strenghts</a:t>
            </a:r>
            <a:br>
              <a:rPr lang="cs-CZ" sz="4400" dirty="0">
                <a:solidFill>
                  <a:schemeClr val="bg1"/>
                </a:solidFill>
                <a:ea typeface="+mj-lt"/>
                <a:cs typeface="+mj-lt"/>
              </a:rPr>
            </a:br>
            <a:endParaRPr lang="en-GB" dirty="0"/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3954DD35-B738-AE6B-E507-716D24793338}"/>
              </a:ext>
            </a:extLst>
          </p:cNvPr>
          <p:cNvSpPr txBox="1">
            <a:spLocks/>
          </p:cNvSpPr>
          <p:nvPr/>
        </p:nvSpPr>
        <p:spPr>
          <a:xfrm>
            <a:off x="6531482" y="1797724"/>
            <a:ext cx="5246518" cy="117158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rtl="0" eaLnBrk="1" fontAlgn="base" hangingPunct="1">
              <a:lnSpc>
                <a:spcPts val="44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287D"/>
                </a:solidFill>
                <a:latin typeface="Tahom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287D"/>
                </a:solidFill>
                <a:latin typeface="Tahom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287D"/>
                </a:solidFill>
                <a:latin typeface="Tahom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287D"/>
                </a:solidFill>
                <a:latin typeface="Tahom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287D"/>
                </a:solidFill>
                <a:latin typeface="Tahom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287D"/>
                </a:solidFill>
                <a:latin typeface="Tahom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287D"/>
                </a:solidFill>
                <a:latin typeface="Tahom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287D"/>
                </a:solidFill>
                <a:latin typeface="Tahoma" pitchFamily="34" charset="0"/>
              </a:defRPr>
            </a:lvl9pPr>
          </a:lstStyle>
          <a:p>
            <a:r>
              <a:rPr lang="cs-CZ" kern="0" dirty="0" err="1">
                <a:solidFill>
                  <a:schemeClr val="tx1"/>
                </a:solidFill>
                <a:ea typeface="+mj-lt"/>
                <a:cs typeface="+mj-lt"/>
              </a:rPr>
              <a:t>Weeknessnes</a:t>
            </a:r>
            <a:r>
              <a:rPr lang="cs-CZ" kern="0" dirty="0">
                <a:ea typeface="+mj-lt"/>
                <a:cs typeface="+mj-lt"/>
              </a:rPr>
              <a:t> </a:t>
            </a:r>
            <a:br>
              <a:rPr lang="cs-CZ" kern="0" dirty="0">
                <a:ea typeface="+mj-lt"/>
                <a:cs typeface="+mj-lt"/>
              </a:rPr>
            </a:br>
            <a:endParaRPr lang="en-GB" kern="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3CB1C11-15FF-897C-E84E-9BD604D78F0C}"/>
              </a:ext>
            </a:extLst>
          </p:cNvPr>
          <p:cNvSpPr txBox="1"/>
          <p:nvPr/>
        </p:nvSpPr>
        <p:spPr>
          <a:xfrm>
            <a:off x="637309" y="2718799"/>
            <a:ext cx="5458691" cy="21682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13999"/>
              </a:lnSpc>
              <a:buFont typeface="Arial" panose="020B0604020202020204" pitchFamily="34" charset="0"/>
              <a:buChar char="•"/>
            </a:pPr>
            <a:r>
              <a:rPr lang="cs-CZ" sz="2000" b="1" dirty="0">
                <a:solidFill>
                  <a:schemeClr val="bg1"/>
                </a:solidFill>
                <a:ea typeface="+mj-lt"/>
                <a:cs typeface="+mj-lt"/>
              </a:rPr>
              <a:t>Rozumí fyzice</a:t>
            </a:r>
          </a:p>
          <a:p>
            <a:pPr marL="342900" indent="-342900">
              <a:lnSpc>
                <a:spcPct val="113999"/>
              </a:lnSpc>
              <a:buFont typeface="Arial" panose="020B0604020202020204" pitchFamily="34" charset="0"/>
              <a:buChar char="•"/>
            </a:pPr>
            <a:r>
              <a:rPr lang="cs-CZ" sz="2000" b="1" dirty="0">
                <a:solidFill>
                  <a:schemeClr val="bg1"/>
                </a:solidFill>
                <a:ea typeface="+mj-lt"/>
                <a:cs typeface="+mj-lt"/>
              </a:rPr>
              <a:t>Umí dobře citovat další vědce, protože ví, že nemůže vědět všechno</a:t>
            </a:r>
          </a:p>
          <a:p>
            <a:pPr marL="342900" indent="-342900">
              <a:lnSpc>
                <a:spcPct val="113999"/>
              </a:lnSpc>
              <a:buFont typeface="Arial" panose="020B0604020202020204" pitchFamily="34" charset="0"/>
              <a:buChar char="•"/>
            </a:pPr>
            <a:r>
              <a:rPr lang="cs-CZ" sz="2000" b="1" dirty="0">
                <a:solidFill>
                  <a:schemeClr val="bg1"/>
                </a:solidFill>
                <a:ea typeface="+mj-lt"/>
                <a:cs typeface="+mj-lt"/>
              </a:rPr>
              <a:t>Někdy je vtipný</a:t>
            </a:r>
          </a:p>
          <a:p>
            <a:pPr marL="342900" indent="-342900">
              <a:lnSpc>
                <a:spcPct val="113999"/>
              </a:lnSpc>
              <a:buFont typeface="Arial" panose="020B0604020202020204" pitchFamily="34" charset="0"/>
              <a:buChar char="•"/>
            </a:pPr>
            <a:endParaRPr lang="cs-CZ" sz="2000" b="1" dirty="0">
              <a:solidFill>
                <a:schemeClr val="bg1"/>
              </a:solidFill>
              <a:ea typeface="+mj-lt"/>
              <a:cs typeface="+mj-lt"/>
            </a:endParaRPr>
          </a:p>
          <a:p>
            <a:pPr marL="342900" indent="-342900">
              <a:lnSpc>
                <a:spcPct val="113999"/>
              </a:lnSpc>
              <a:buFont typeface="Arial" panose="020B0604020202020204" pitchFamily="34" charset="0"/>
              <a:buChar char="•"/>
            </a:pPr>
            <a:endParaRPr lang="cs-CZ" sz="2000" b="1" dirty="0">
              <a:solidFill>
                <a:schemeClr val="bg1"/>
              </a:solidFill>
              <a:ea typeface="+mj-lt"/>
              <a:cs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CD27344-1882-6A23-9ABA-1BB623D92882}"/>
              </a:ext>
            </a:extLst>
          </p:cNvPr>
          <p:cNvSpPr txBox="1"/>
          <p:nvPr/>
        </p:nvSpPr>
        <p:spPr>
          <a:xfrm>
            <a:off x="6648630" y="2724570"/>
            <a:ext cx="5543370" cy="32208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13999"/>
              </a:lnSpc>
              <a:buFont typeface="Arial" panose="020B0604020202020204" pitchFamily="34" charset="0"/>
              <a:buChar char="•"/>
            </a:pPr>
            <a:r>
              <a:rPr lang="cs-CZ" sz="2000" b="1" dirty="0">
                <a:ea typeface="+mj-lt"/>
                <a:cs typeface="+mj-lt"/>
              </a:rPr>
              <a:t>Moc </a:t>
            </a:r>
            <a:r>
              <a:rPr lang="cs-CZ" sz="2000" b="1" dirty="0" err="1">
                <a:ea typeface="+mj-lt"/>
                <a:cs typeface="+mj-lt"/>
              </a:rPr>
              <a:t>yappuje</a:t>
            </a:r>
            <a:r>
              <a:rPr lang="cs-CZ" sz="2000" b="1" dirty="0">
                <a:ea typeface="+mj-lt"/>
                <a:cs typeface="+mj-lt"/>
              </a:rPr>
              <a:t> a ví to o sobě, vnímá to zároveň jako svoji přednost</a:t>
            </a:r>
          </a:p>
          <a:p>
            <a:pPr marL="342900" indent="-342900">
              <a:lnSpc>
                <a:spcPct val="113999"/>
              </a:lnSpc>
              <a:buFont typeface="Arial" panose="020B0604020202020204" pitchFamily="34" charset="0"/>
              <a:buChar char="•"/>
            </a:pPr>
            <a:r>
              <a:rPr lang="cs-CZ" sz="2000" b="1" dirty="0">
                <a:ea typeface="+mj-lt"/>
                <a:cs typeface="+mj-lt"/>
              </a:rPr>
              <a:t>Občas se splete nebo něco zbytečně zjednoduší</a:t>
            </a:r>
          </a:p>
          <a:p>
            <a:pPr marL="342900" indent="-342900">
              <a:lnSpc>
                <a:spcPct val="113999"/>
              </a:lnSpc>
              <a:buFont typeface="Arial" panose="020B0604020202020204" pitchFamily="34" charset="0"/>
              <a:buChar char="•"/>
            </a:pPr>
            <a:endParaRPr lang="cs-CZ" sz="2000" b="1" dirty="0">
              <a:ea typeface="+mj-lt"/>
              <a:cs typeface="+mj-lt"/>
            </a:endParaRPr>
          </a:p>
          <a:p>
            <a:pPr marL="342900" indent="-342900">
              <a:lnSpc>
                <a:spcPct val="113999"/>
              </a:lnSpc>
              <a:buFont typeface="Arial" panose="020B0604020202020204" pitchFamily="34" charset="0"/>
              <a:buChar char="•"/>
            </a:pPr>
            <a:endParaRPr lang="cs-CZ" sz="2000" b="1" dirty="0">
              <a:ea typeface="+mj-lt"/>
              <a:cs typeface="+mj-lt"/>
            </a:endParaRPr>
          </a:p>
          <a:p>
            <a:pPr marL="342900" indent="-342900">
              <a:lnSpc>
                <a:spcPct val="113999"/>
              </a:lnSpc>
              <a:buFont typeface="Arial" panose="020B0604020202020204" pitchFamily="34" charset="0"/>
              <a:buChar char="•"/>
            </a:pPr>
            <a:endParaRPr lang="cs-CZ" sz="2000" b="1" dirty="0">
              <a:ea typeface="+mj-lt"/>
              <a:cs typeface="+mj-lt"/>
            </a:endParaRPr>
          </a:p>
          <a:p>
            <a:pPr>
              <a:lnSpc>
                <a:spcPct val="113999"/>
              </a:lnSpc>
            </a:pPr>
            <a:endParaRPr lang="cs-CZ" sz="2000" dirty="0">
              <a:ea typeface="+mj-lt"/>
              <a:cs typeface="+mj-lt"/>
            </a:endParaRPr>
          </a:p>
          <a:p>
            <a:pPr>
              <a:lnSpc>
                <a:spcPct val="113999"/>
              </a:lnSpc>
            </a:pPr>
            <a:endParaRPr lang="cs-CZ" sz="2000" dirty="0">
              <a:ea typeface="+mj-lt"/>
              <a:cs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313987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0104DAD-C245-FE2C-B52D-A3B42394006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cs-CZ" dirty="0"/>
              <a:t># Klimatické vzdělávání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CC7F46C-3372-CCC7-CC8E-530E35DC15B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179248E-A2BE-4DDC-8C2D-3AE2F36B43AD}" type="slidenum">
              <a:rPr lang="cs-CZ" smtClean="0"/>
              <a:pPr/>
              <a:t>11</a:t>
            </a:fld>
            <a:endParaRPr lang="cs-CZ" dirty="0"/>
          </a:p>
        </p:txBody>
      </p:sp>
      <p:pic>
        <p:nvPicPr>
          <p:cNvPr id="5" name="Picture 4" descr="A group of people standing in front of a round stage&#10;&#10;Description automatically generated">
            <a:extLst>
              <a:ext uri="{FF2B5EF4-FFF2-40B4-BE49-F238E27FC236}">
                <a16:creationId xmlns:a16="http://schemas.microsoft.com/office/drawing/2014/main" id="{119CCEF4-BE49-5F3C-F649-94F7E25F11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9357" y="0"/>
            <a:ext cx="8253286" cy="6183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3274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B9629B-00FA-D431-F0BC-773C8C9C69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AD0791-A552-81D4-7670-77F58BBFC8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5126"/>
            <a:ext cx="11215255" cy="756308"/>
          </a:xfrm>
        </p:spPr>
        <p:txBody>
          <a:bodyPr>
            <a:normAutofit fontScale="90000"/>
          </a:bodyPr>
          <a:lstStyle/>
          <a:p>
            <a:r>
              <a:rPr lang="en-GB" dirty="0"/>
              <a:t>Choose your </a:t>
            </a:r>
            <a:r>
              <a:rPr lang="en-GB" dirty="0" err="1"/>
              <a:t>Zdroj</a:t>
            </a:r>
            <a:r>
              <a:rPr lang="en-GB" dirty="0"/>
              <a:t>, </a:t>
            </a:r>
            <a:r>
              <a:rPr lang="en-GB" dirty="0" err="1"/>
              <a:t>kterému</a:t>
            </a:r>
            <a:r>
              <a:rPr lang="en-GB" dirty="0"/>
              <a:t> </a:t>
            </a:r>
            <a:r>
              <a:rPr lang="en-GB" dirty="0" err="1"/>
              <a:t>budeš</a:t>
            </a:r>
            <a:r>
              <a:rPr lang="en-GB" dirty="0"/>
              <a:t> </a:t>
            </a:r>
            <a:r>
              <a:rPr lang="en-GB" dirty="0" err="1"/>
              <a:t>důvěřovat</a:t>
            </a:r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AFD5737-F867-A0E6-B92A-33EAD3C0BA7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cs-CZ" dirty="0"/>
              <a:t># Klimatické vzdělávání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386A6A-F60F-C9F2-B5B0-4DF1562FD8F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179248E-A2BE-4DDC-8C2D-3AE2F36B43AD}" type="slidenum">
              <a:rPr lang="cs-CZ" smtClean="0"/>
              <a:pPr/>
              <a:t>12</a:t>
            </a:fld>
            <a:endParaRPr lang="cs-CZ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54B24F0-1AA5-AFAD-EF4E-1C5A7F42A987}"/>
              </a:ext>
            </a:extLst>
          </p:cNvPr>
          <p:cNvSpPr txBox="1"/>
          <p:nvPr/>
        </p:nvSpPr>
        <p:spPr>
          <a:xfrm>
            <a:off x="838199" y="1121434"/>
            <a:ext cx="10853057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cs-CZ" sz="1800" b="1" i="0" u="sng" dirty="0">
                <a:effectLst/>
                <a:latin typeface="Noticia Text"/>
              </a:rPr>
              <a:t>Moderátor: </a:t>
            </a:r>
            <a:r>
              <a:rPr lang="en-GB" sz="1800" b="1" i="0" dirty="0">
                <a:effectLst/>
                <a:latin typeface="Noticia Text"/>
              </a:rPr>
              <a:t>Pane Turku, </a:t>
            </a:r>
            <a:r>
              <a:rPr lang="en-GB" sz="1800" b="1" i="0" dirty="0" err="1">
                <a:effectLst/>
                <a:latin typeface="Noticia Text"/>
              </a:rPr>
              <a:t>vzhledem</a:t>
            </a:r>
            <a:r>
              <a:rPr lang="en-GB" sz="1800" b="1" i="0" dirty="0">
                <a:effectLst/>
                <a:latin typeface="Noticia Text"/>
              </a:rPr>
              <a:t> k </a:t>
            </a:r>
            <a:r>
              <a:rPr lang="en-GB" sz="1800" b="1" i="0" dirty="0" err="1">
                <a:effectLst/>
                <a:latin typeface="Noticia Text"/>
              </a:rPr>
              <a:t>tomu</a:t>
            </a:r>
            <a:r>
              <a:rPr lang="en-GB" sz="1800" b="1" i="0" dirty="0">
                <a:effectLst/>
                <a:latin typeface="Noticia Text"/>
              </a:rPr>
              <a:t>, </a:t>
            </a:r>
            <a:r>
              <a:rPr lang="en-GB" sz="1800" b="1" i="0" dirty="0" err="1">
                <a:effectLst/>
                <a:latin typeface="Noticia Text"/>
              </a:rPr>
              <a:t>že</a:t>
            </a:r>
            <a:r>
              <a:rPr lang="en-GB" sz="1800" b="1" i="0" dirty="0">
                <a:effectLst/>
                <a:latin typeface="Noticia Text"/>
              </a:rPr>
              <a:t> </a:t>
            </a:r>
            <a:r>
              <a:rPr lang="en-GB" sz="1800" b="1" i="0" dirty="0" err="1">
                <a:effectLst/>
                <a:latin typeface="Noticia Text"/>
              </a:rPr>
              <a:t>klimatická</a:t>
            </a:r>
            <a:r>
              <a:rPr lang="en-GB" sz="1800" b="1" i="0" dirty="0">
                <a:effectLst/>
                <a:latin typeface="Noticia Text"/>
              </a:rPr>
              <a:t> </a:t>
            </a:r>
            <a:r>
              <a:rPr lang="en-GB" sz="1800" b="1" i="0" dirty="0" err="1">
                <a:effectLst/>
                <a:latin typeface="Noticia Text"/>
              </a:rPr>
              <a:t>změna</a:t>
            </a:r>
            <a:r>
              <a:rPr lang="en-GB" sz="1800" b="1" i="0" dirty="0">
                <a:effectLst/>
                <a:latin typeface="Noticia Text"/>
              </a:rPr>
              <a:t> </a:t>
            </a:r>
            <a:r>
              <a:rPr lang="en-GB" sz="1800" b="1" i="0" dirty="0" err="1">
                <a:effectLst/>
                <a:latin typeface="Noticia Text"/>
              </a:rPr>
              <a:t>už</a:t>
            </a:r>
            <a:r>
              <a:rPr lang="en-GB" sz="1800" b="1" i="0" dirty="0">
                <a:effectLst/>
                <a:latin typeface="Noticia Text"/>
              </a:rPr>
              <a:t> je </a:t>
            </a:r>
            <a:r>
              <a:rPr lang="en-GB" sz="1800" b="1" i="0" dirty="0" err="1">
                <a:effectLst/>
                <a:latin typeface="Noticia Text"/>
              </a:rPr>
              <a:t>dnes</a:t>
            </a:r>
            <a:r>
              <a:rPr lang="en-GB" sz="1800" b="1" i="0" dirty="0">
                <a:effectLst/>
                <a:latin typeface="Noticia Text"/>
              </a:rPr>
              <a:t> </a:t>
            </a:r>
            <a:r>
              <a:rPr lang="en-GB" sz="1800" b="1" i="0" dirty="0" err="1">
                <a:effectLst/>
                <a:latin typeface="Noticia Text"/>
              </a:rPr>
              <a:t>skutečně</a:t>
            </a:r>
            <a:r>
              <a:rPr lang="en-GB" sz="1800" b="1" i="0" dirty="0">
                <a:effectLst/>
                <a:latin typeface="Noticia Text"/>
              </a:rPr>
              <a:t> </a:t>
            </a:r>
            <a:r>
              <a:rPr lang="en-GB" sz="1800" b="1" i="0" dirty="0" err="1">
                <a:effectLst/>
                <a:latin typeface="Noticia Text"/>
              </a:rPr>
              <a:t>pozorovatelná</a:t>
            </a:r>
            <a:r>
              <a:rPr lang="en-GB" sz="1800" b="1" i="0" dirty="0">
                <a:effectLst/>
                <a:latin typeface="Noticia Text"/>
              </a:rPr>
              <a:t> a </a:t>
            </a:r>
            <a:r>
              <a:rPr lang="en-GB" sz="1800" b="1" i="0" dirty="0" err="1">
                <a:effectLst/>
                <a:latin typeface="Noticia Text"/>
              </a:rPr>
              <a:t>způsobuje</a:t>
            </a:r>
            <a:r>
              <a:rPr lang="en-GB" sz="1800" b="1" i="0" dirty="0">
                <a:effectLst/>
                <a:latin typeface="Noticia Text"/>
              </a:rPr>
              <a:t> </a:t>
            </a:r>
            <a:r>
              <a:rPr lang="en-GB" sz="1800" b="1" i="0" dirty="0" err="1">
                <a:effectLst/>
                <a:latin typeface="Noticia Text"/>
              </a:rPr>
              <a:t>řadu</a:t>
            </a:r>
            <a:r>
              <a:rPr lang="en-GB" sz="1800" b="1" i="0" dirty="0">
                <a:effectLst/>
                <a:latin typeface="Noticia Text"/>
              </a:rPr>
              <a:t> </a:t>
            </a:r>
            <a:r>
              <a:rPr lang="en-GB" sz="1800" b="1" i="0" dirty="0" err="1">
                <a:effectLst/>
                <a:latin typeface="Noticia Text"/>
              </a:rPr>
              <a:t>potíží</a:t>
            </a:r>
            <a:r>
              <a:rPr lang="en-GB" sz="1800" b="1" i="0" dirty="0">
                <a:effectLst/>
                <a:latin typeface="Noticia Text"/>
              </a:rPr>
              <a:t>, </a:t>
            </a:r>
            <a:r>
              <a:rPr lang="en-GB" sz="1800" b="1" i="0" dirty="0" err="1">
                <a:effectLst/>
                <a:latin typeface="Noticia Text"/>
              </a:rPr>
              <a:t>není</a:t>
            </a:r>
            <a:r>
              <a:rPr lang="en-GB" sz="1800" b="1" i="0" dirty="0">
                <a:effectLst/>
                <a:latin typeface="Noticia Text"/>
              </a:rPr>
              <a:t> </a:t>
            </a:r>
            <a:r>
              <a:rPr lang="en-GB" sz="1800" b="1" i="0" dirty="0" err="1">
                <a:effectLst/>
                <a:latin typeface="Noticia Text"/>
              </a:rPr>
              <a:t>dobře</a:t>
            </a:r>
            <a:r>
              <a:rPr lang="en-GB" sz="1800" b="1" i="0" dirty="0">
                <a:effectLst/>
                <a:latin typeface="Noticia Text"/>
              </a:rPr>
              <a:t>, </a:t>
            </a:r>
            <a:r>
              <a:rPr lang="en-GB" sz="1800" b="1" i="0" dirty="0" err="1">
                <a:effectLst/>
                <a:latin typeface="Noticia Text"/>
              </a:rPr>
              <a:t>že</a:t>
            </a:r>
            <a:r>
              <a:rPr lang="en-GB" sz="1800" b="1" i="0" dirty="0">
                <a:effectLst/>
                <a:latin typeface="Noticia Text"/>
              </a:rPr>
              <a:t> se </a:t>
            </a:r>
            <a:r>
              <a:rPr lang="en-GB" sz="1800" b="1" i="0" dirty="0" err="1">
                <a:effectLst/>
                <a:latin typeface="Noticia Text"/>
              </a:rPr>
              <a:t>jí</a:t>
            </a:r>
            <a:r>
              <a:rPr lang="en-GB" sz="1800" b="1" i="0" dirty="0">
                <a:effectLst/>
                <a:latin typeface="Noticia Text"/>
              </a:rPr>
              <a:t> </a:t>
            </a:r>
            <a:r>
              <a:rPr lang="en-GB" sz="1800" b="1" i="0" dirty="0" err="1">
                <a:effectLst/>
                <a:latin typeface="Noticia Text"/>
              </a:rPr>
              <a:t>bude</a:t>
            </a:r>
            <a:r>
              <a:rPr lang="en-GB" sz="1800" b="1" i="0" dirty="0">
                <a:effectLst/>
                <a:latin typeface="Noticia Text"/>
              </a:rPr>
              <a:t> </a:t>
            </a:r>
            <a:r>
              <a:rPr lang="en-GB" sz="1800" b="1" i="0" dirty="0" err="1">
                <a:effectLst/>
                <a:latin typeface="Noticia Text"/>
              </a:rPr>
              <a:t>věnovat</a:t>
            </a:r>
            <a:r>
              <a:rPr lang="en-GB" sz="1800" b="1" i="0" dirty="0">
                <a:effectLst/>
                <a:latin typeface="Noticia Text"/>
              </a:rPr>
              <a:t> </a:t>
            </a:r>
            <a:r>
              <a:rPr lang="en-GB" sz="1800" b="1" i="0" dirty="0" err="1">
                <a:effectLst/>
                <a:latin typeface="Noticia Text"/>
              </a:rPr>
              <a:t>i</a:t>
            </a:r>
            <a:r>
              <a:rPr lang="en-GB" sz="1800" b="1" i="0" dirty="0">
                <a:effectLst/>
                <a:latin typeface="Noticia Text"/>
              </a:rPr>
              <a:t> </a:t>
            </a:r>
            <a:r>
              <a:rPr lang="en-GB" sz="1800" b="1" i="0" dirty="0" err="1">
                <a:effectLst/>
                <a:latin typeface="Noticia Text"/>
              </a:rPr>
              <a:t>nová</a:t>
            </a:r>
            <a:r>
              <a:rPr lang="en-GB" sz="1800" b="1" i="0" dirty="0">
                <a:effectLst/>
                <a:latin typeface="Noticia Text"/>
              </a:rPr>
              <a:t> </a:t>
            </a:r>
            <a:r>
              <a:rPr lang="en-GB" sz="1800" b="1" i="0" dirty="0" err="1">
                <a:effectLst/>
                <a:latin typeface="Noticia Text"/>
              </a:rPr>
              <a:t>Evropská</a:t>
            </a:r>
            <a:r>
              <a:rPr lang="en-GB" sz="1800" b="1" i="0" dirty="0">
                <a:effectLst/>
                <a:latin typeface="Noticia Text"/>
              </a:rPr>
              <a:t> </a:t>
            </a:r>
            <a:r>
              <a:rPr lang="en-GB" sz="1800" b="1" i="0" dirty="0" err="1">
                <a:effectLst/>
                <a:latin typeface="Noticia Text"/>
              </a:rPr>
              <a:t>komise</a:t>
            </a:r>
            <a:r>
              <a:rPr lang="cs-CZ" sz="1800" b="1" i="0" dirty="0">
                <a:effectLst/>
                <a:latin typeface="Noticia Text"/>
              </a:rPr>
              <a:t> a s tím, že bude navazovat na strategii  Green </a:t>
            </a:r>
            <a:r>
              <a:rPr lang="cs-CZ" sz="1800" b="1" i="0" dirty="0" err="1">
                <a:effectLst/>
                <a:latin typeface="Noticia Text"/>
              </a:rPr>
              <a:t>Dealu</a:t>
            </a:r>
            <a:r>
              <a:rPr lang="cs-CZ" sz="1800" b="1" i="0" dirty="0">
                <a:effectLst/>
                <a:latin typeface="Noticia Text"/>
              </a:rPr>
              <a:t> z roku 2019 a bude rozšiřovat opatření pro </a:t>
            </a:r>
            <a:r>
              <a:rPr lang="cs-CZ" sz="1800" b="1" i="0" dirty="0" err="1">
                <a:effectLst/>
                <a:latin typeface="Noticia Text"/>
              </a:rPr>
              <a:t>mitigaci</a:t>
            </a:r>
            <a:r>
              <a:rPr lang="cs-CZ" sz="1800" b="1" i="0" dirty="0">
                <a:effectLst/>
                <a:latin typeface="Noticia Text"/>
              </a:rPr>
              <a:t> změny klimatu a investovat do adaptace</a:t>
            </a:r>
            <a:r>
              <a:rPr lang="en-GB" sz="1800" b="1" i="0" dirty="0">
                <a:effectLst/>
                <a:latin typeface="Noticia Text"/>
              </a:rPr>
              <a:t>? </a:t>
            </a:r>
            <a:endParaRPr lang="cs-CZ" sz="1800" b="1" i="0" dirty="0">
              <a:effectLst/>
              <a:latin typeface="Noticia Text"/>
            </a:endParaRPr>
          </a:p>
          <a:p>
            <a:pPr algn="l"/>
            <a:endParaRPr lang="cs-CZ" sz="1800" b="1" i="0" dirty="0">
              <a:effectLst/>
              <a:latin typeface="Noticia Text"/>
            </a:endParaRPr>
          </a:p>
          <a:p>
            <a:pPr algn="l"/>
            <a:r>
              <a:rPr lang="en-GB" sz="1800" b="1" i="0" u="sng" dirty="0">
                <a:effectLst/>
                <a:latin typeface="Noticia Text"/>
              </a:rPr>
              <a:t>Turek:</a:t>
            </a:r>
            <a:r>
              <a:rPr lang="en-GB" sz="1800" b="0" i="0" u="sng" dirty="0">
                <a:effectLst/>
                <a:latin typeface="Noticia Text"/>
              </a:rPr>
              <a:t> </a:t>
            </a:r>
            <a:r>
              <a:rPr lang="en-GB" sz="1800" b="0" i="0" dirty="0">
                <a:effectLst/>
                <a:latin typeface="Noticia Text"/>
              </a:rPr>
              <a:t>Ano, </a:t>
            </a:r>
            <a:r>
              <a:rPr lang="en-GB" sz="1800" b="0" i="0" dirty="0" err="1">
                <a:effectLst/>
                <a:latin typeface="Noticia Text"/>
              </a:rPr>
              <a:t>klimatickou</a:t>
            </a:r>
            <a:r>
              <a:rPr lang="en-GB" sz="1800" b="0" i="0" dirty="0">
                <a:effectLst/>
                <a:latin typeface="Noticia Text"/>
              </a:rPr>
              <a:t> </a:t>
            </a:r>
            <a:r>
              <a:rPr lang="en-GB" sz="1800" b="0" i="0" dirty="0" err="1">
                <a:effectLst/>
                <a:latin typeface="Noticia Text"/>
              </a:rPr>
              <a:t>změnu</a:t>
            </a:r>
            <a:r>
              <a:rPr lang="en-GB" sz="1800" b="0" i="0" dirty="0">
                <a:effectLst/>
                <a:latin typeface="Noticia Text"/>
              </a:rPr>
              <a:t>, to je v </a:t>
            </a:r>
            <a:r>
              <a:rPr lang="en-GB" sz="1800" b="0" i="0" dirty="0" err="1">
                <a:effectLst/>
                <a:latin typeface="Noticia Text"/>
              </a:rPr>
              <a:t>podstatě</a:t>
            </a:r>
            <a:r>
              <a:rPr lang="en-GB" sz="1800" b="0" i="0" dirty="0">
                <a:effectLst/>
                <a:latin typeface="Noticia Text"/>
              </a:rPr>
              <a:t> </a:t>
            </a:r>
            <a:r>
              <a:rPr lang="en-GB" sz="1800" b="0" i="0" dirty="0" err="1">
                <a:effectLst/>
                <a:latin typeface="Noticia Text"/>
              </a:rPr>
              <a:t>jako</a:t>
            </a:r>
            <a:r>
              <a:rPr lang="en-GB" sz="1800" b="0" i="0" dirty="0">
                <a:effectLst/>
                <a:latin typeface="Noticia Text"/>
              </a:rPr>
              <a:t> </a:t>
            </a:r>
            <a:r>
              <a:rPr lang="en-GB" sz="1800" b="0" i="0" dirty="0" err="1">
                <a:effectLst/>
                <a:latin typeface="Noticia Text"/>
              </a:rPr>
              <a:t>změna</a:t>
            </a:r>
            <a:r>
              <a:rPr lang="en-GB" sz="1800" b="0" i="0" dirty="0">
                <a:effectLst/>
                <a:latin typeface="Noticia Text"/>
              </a:rPr>
              <a:t> </a:t>
            </a:r>
            <a:r>
              <a:rPr lang="en-GB" sz="1800" b="0" i="0" dirty="0" err="1">
                <a:effectLst/>
                <a:latin typeface="Noticia Text"/>
              </a:rPr>
              <a:t>počasí</a:t>
            </a:r>
            <a:r>
              <a:rPr lang="en-GB" sz="1800" b="0" i="0" dirty="0">
                <a:effectLst/>
                <a:latin typeface="Noticia Text"/>
              </a:rPr>
              <a:t>, je to </a:t>
            </a:r>
            <a:r>
              <a:rPr lang="en-GB" sz="1800" b="0" i="0" dirty="0" err="1">
                <a:effectLst/>
                <a:latin typeface="Noticia Text"/>
              </a:rPr>
              <a:t>poroučení</a:t>
            </a:r>
            <a:r>
              <a:rPr lang="en-GB" sz="1800" b="0" i="0" dirty="0">
                <a:effectLst/>
                <a:latin typeface="Noticia Text"/>
              </a:rPr>
              <a:t> </a:t>
            </a:r>
            <a:r>
              <a:rPr lang="en-GB" sz="1800" b="0" i="0" dirty="0" err="1">
                <a:effectLst/>
                <a:latin typeface="Noticia Text"/>
              </a:rPr>
              <a:t>větru</a:t>
            </a:r>
            <a:r>
              <a:rPr lang="en-GB" sz="1800" b="0" i="0" dirty="0">
                <a:effectLst/>
                <a:latin typeface="Noticia Text"/>
              </a:rPr>
              <a:t>, </a:t>
            </a:r>
            <a:r>
              <a:rPr lang="en-GB" sz="1800" b="0" i="0" dirty="0" err="1">
                <a:effectLst/>
                <a:latin typeface="Noticia Text"/>
              </a:rPr>
              <a:t>dešti</a:t>
            </a:r>
            <a:r>
              <a:rPr lang="en-GB" sz="1800" b="0" i="0" dirty="0">
                <a:effectLst/>
                <a:latin typeface="Noticia Text"/>
              </a:rPr>
              <a:t>.</a:t>
            </a:r>
            <a:br>
              <a:rPr lang="en-GB" sz="1800" b="1" i="0" dirty="0">
                <a:effectLst/>
                <a:latin typeface="Noticia Text"/>
              </a:rPr>
            </a:br>
            <a:r>
              <a:rPr lang="en-GB" sz="1800" b="1" i="0" u="sng" dirty="0">
                <a:effectLst/>
                <a:latin typeface="Noticia Text"/>
              </a:rPr>
              <a:t>Turek:</a:t>
            </a:r>
            <a:r>
              <a:rPr lang="en-GB" sz="1800" b="0" i="0" u="sng" dirty="0">
                <a:effectLst/>
                <a:latin typeface="Noticia Text"/>
              </a:rPr>
              <a:t> </a:t>
            </a:r>
            <a:r>
              <a:rPr lang="en-GB" sz="1800" b="0" i="0" dirty="0" err="1">
                <a:effectLst/>
                <a:latin typeface="Noticia Text"/>
              </a:rPr>
              <a:t>Nová</a:t>
            </a:r>
            <a:r>
              <a:rPr lang="en-GB" sz="1800" b="0" i="0" dirty="0">
                <a:effectLst/>
                <a:latin typeface="Noticia Text"/>
              </a:rPr>
              <a:t> </a:t>
            </a:r>
            <a:r>
              <a:rPr lang="cs-CZ" sz="1800" b="0" i="0" dirty="0">
                <a:effectLst/>
                <a:latin typeface="Noticia Text"/>
              </a:rPr>
              <a:t>Evropská </a:t>
            </a:r>
            <a:r>
              <a:rPr lang="en-GB" sz="1800" b="0" i="0" dirty="0" err="1">
                <a:effectLst/>
                <a:latin typeface="Noticia Text"/>
              </a:rPr>
              <a:t>Komise</a:t>
            </a:r>
            <a:r>
              <a:rPr lang="en-GB" sz="1800" b="0" i="0" dirty="0">
                <a:effectLst/>
                <a:latin typeface="Noticia Text"/>
              </a:rPr>
              <a:t> </a:t>
            </a:r>
            <a:r>
              <a:rPr lang="en-GB" sz="1800" b="0" i="0" dirty="0" err="1">
                <a:effectLst/>
                <a:latin typeface="Noticia Text"/>
              </a:rPr>
              <a:t>si</a:t>
            </a:r>
            <a:r>
              <a:rPr lang="en-GB" sz="1800" b="0" i="0" dirty="0">
                <a:effectLst/>
                <a:latin typeface="Noticia Text"/>
              </a:rPr>
              <a:t> </a:t>
            </a:r>
            <a:r>
              <a:rPr lang="en-GB" sz="1800" b="0" i="0" dirty="0" err="1">
                <a:effectLst/>
                <a:latin typeface="Noticia Text"/>
              </a:rPr>
              <a:t>myslí</a:t>
            </a:r>
            <a:r>
              <a:rPr lang="en-GB" sz="1800" b="0" i="0" dirty="0">
                <a:effectLst/>
                <a:latin typeface="Noticia Text"/>
              </a:rPr>
              <a:t>, </a:t>
            </a:r>
            <a:r>
              <a:rPr lang="en-GB" sz="1800" b="0" i="0" dirty="0" err="1">
                <a:effectLst/>
                <a:latin typeface="Noticia Text"/>
              </a:rPr>
              <a:t>že</a:t>
            </a:r>
            <a:r>
              <a:rPr lang="en-GB" sz="1800" b="0" i="0" dirty="0">
                <a:effectLst/>
                <a:latin typeface="Noticia Text"/>
              </a:rPr>
              <a:t> </a:t>
            </a:r>
            <a:r>
              <a:rPr lang="en-GB" sz="1800" b="0" i="0" dirty="0" err="1">
                <a:effectLst/>
                <a:latin typeface="Noticia Text"/>
              </a:rPr>
              <a:t>bude</a:t>
            </a:r>
            <a:r>
              <a:rPr lang="en-GB" sz="1800" b="0" i="0" dirty="0">
                <a:effectLst/>
                <a:latin typeface="Noticia Text"/>
              </a:rPr>
              <a:t> </a:t>
            </a:r>
            <a:r>
              <a:rPr lang="en-GB" sz="1800" b="0" i="0" dirty="0" err="1">
                <a:effectLst/>
                <a:latin typeface="Noticia Text"/>
              </a:rPr>
              <a:t>bojovat</a:t>
            </a:r>
            <a:r>
              <a:rPr lang="en-GB" sz="1800" b="0" i="0" dirty="0">
                <a:effectLst/>
                <a:latin typeface="Noticia Text"/>
              </a:rPr>
              <a:t> </a:t>
            </a:r>
            <a:r>
              <a:rPr lang="en-GB" sz="1800" b="0" i="0" dirty="0" err="1">
                <a:effectLst/>
                <a:latin typeface="Noticia Text"/>
              </a:rPr>
              <a:t>proti</a:t>
            </a:r>
            <a:r>
              <a:rPr lang="en-GB" sz="1800" b="0" i="0" dirty="0">
                <a:effectLst/>
                <a:latin typeface="Noticia Text"/>
              </a:rPr>
              <a:t> </a:t>
            </a:r>
            <a:r>
              <a:rPr lang="en-GB" sz="1800" b="0" i="0" dirty="0" err="1">
                <a:effectLst/>
                <a:latin typeface="Noticia Text"/>
              </a:rPr>
              <a:t>změně</a:t>
            </a:r>
            <a:r>
              <a:rPr lang="en-GB" sz="1800" b="0" i="0" dirty="0">
                <a:effectLst/>
                <a:latin typeface="Noticia Text"/>
              </a:rPr>
              <a:t> </a:t>
            </a:r>
            <a:r>
              <a:rPr lang="en-GB" sz="1800" b="0" i="0" dirty="0" err="1">
                <a:effectLst/>
                <a:latin typeface="Noticia Text"/>
              </a:rPr>
              <a:t>klimatu</a:t>
            </a:r>
            <a:r>
              <a:rPr lang="en-GB" sz="1800" b="0" i="0" dirty="0">
                <a:effectLst/>
                <a:latin typeface="Noticia Text"/>
              </a:rPr>
              <a:t>. Je to </a:t>
            </a:r>
            <a:r>
              <a:rPr lang="en-GB" sz="1800" b="0" i="0" dirty="0" err="1">
                <a:effectLst/>
                <a:latin typeface="Noticia Text"/>
              </a:rPr>
              <a:t>směšné</a:t>
            </a:r>
            <a:r>
              <a:rPr lang="en-GB" sz="1800" b="0" i="0" dirty="0">
                <a:effectLst/>
                <a:latin typeface="Noticia Text"/>
              </a:rPr>
              <a:t>. To se z </a:t>
            </a:r>
            <a:r>
              <a:rPr lang="en-GB" sz="1800" b="0" i="0" dirty="0" err="1">
                <a:effectLst/>
                <a:latin typeface="Noticia Text"/>
              </a:rPr>
              <a:t>pozice</a:t>
            </a:r>
            <a:r>
              <a:rPr lang="en-GB" sz="1800" b="0" i="0" dirty="0">
                <a:effectLst/>
                <a:latin typeface="Noticia Text"/>
              </a:rPr>
              <a:t> </a:t>
            </a:r>
            <a:r>
              <a:rPr lang="en-GB" sz="1800" b="0" i="0" dirty="0" err="1">
                <a:effectLst/>
                <a:latin typeface="Noticia Text"/>
              </a:rPr>
              <a:t>malinké</a:t>
            </a:r>
            <a:r>
              <a:rPr lang="en-GB" sz="1800" b="0" i="0" dirty="0">
                <a:effectLst/>
                <a:latin typeface="Noticia Text"/>
              </a:rPr>
              <a:t> </a:t>
            </a:r>
            <a:r>
              <a:rPr lang="en-GB" sz="1800" b="0" i="0" dirty="0" err="1">
                <a:effectLst/>
                <a:latin typeface="Noticia Text"/>
              </a:rPr>
              <a:t>Evropy</a:t>
            </a:r>
            <a:r>
              <a:rPr lang="en-GB" sz="1800" b="0" i="0" dirty="0">
                <a:effectLst/>
                <a:latin typeface="Noticia Text"/>
              </a:rPr>
              <a:t>, </a:t>
            </a:r>
            <a:r>
              <a:rPr lang="en-GB" sz="1800" b="0" i="0" dirty="0" err="1">
                <a:effectLst/>
                <a:latin typeface="Noticia Text"/>
              </a:rPr>
              <a:t>která</a:t>
            </a:r>
            <a:r>
              <a:rPr lang="en-GB" sz="1800" b="0" i="0" dirty="0">
                <a:effectLst/>
                <a:latin typeface="Noticia Text"/>
              </a:rPr>
              <a:t> </a:t>
            </a:r>
            <a:r>
              <a:rPr lang="en-GB" sz="1800" b="0" i="0" dirty="0" err="1">
                <a:effectLst/>
                <a:latin typeface="Noticia Text"/>
              </a:rPr>
              <a:t>produkuje</a:t>
            </a:r>
            <a:r>
              <a:rPr lang="en-GB" sz="1800" b="0" i="0" dirty="0">
                <a:effectLst/>
                <a:latin typeface="Noticia Text"/>
              </a:rPr>
              <a:t> </a:t>
            </a:r>
            <a:r>
              <a:rPr lang="en-GB" sz="1800" b="0" i="0" dirty="0" err="1">
                <a:effectLst/>
                <a:latin typeface="Noticia Text"/>
              </a:rPr>
              <a:t>asi</a:t>
            </a:r>
            <a:r>
              <a:rPr lang="en-GB" sz="1800" b="0" i="0" dirty="0">
                <a:effectLst/>
                <a:latin typeface="Noticia Text"/>
              </a:rPr>
              <a:t> </a:t>
            </a:r>
            <a:r>
              <a:rPr lang="en-GB" sz="1800" b="0" i="0" dirty="0" err="1">
                <a:effectLst/>
                <a:latin typeface="Noticia Text"/>
              </a:rPr>
              <a:t>osm</a:t>
            </a:r>
            <a:r>
              <a:rPr lang="en-GB" sz="1800" b="0" i="0" dirty="0">
                <a:effectLst/>
                <a:latin typeface="Noticia Text"/>
              </a:rPr>
              <a:t> </a:t>
            </a:r>
            <a:r>
              <a:rPr lang="en-GB" sz="1800" b="0" i="0" dirty="0" err="1">
                <a:effectLst/>
                <a:latin typeface="Noticia Text"/>
              </a:rPr>
              <a:t>procent</a:t>
            </a:r>
            <a:r>
              <a:rPr lang="en-GB" sz="1800" b="0" i="0" dirty="0">
                <a:effectLst/>
                <a:latin typeface="Noticia Text"/>
              </a:rPr>
              <a:t> </a:t>
            </a:r>
            <a:r>
              <a:rPr lang="en-GB" sz="1800" b="0" i="0" dirty="0" err="1">
                <a:effectLst/>
                <a:latin typeface="Noticia Text"/>
              </a:rPr>
              <a:t>environmentálních</a:t>
            </a:r>
            <a:r>
              <a:rPr lang="en-GB" sz="1800" b="0" i="0" dirty="0">
                <a:effectLst/>
                <a:latin typeface="Noticia Text"/>
              </a:rPr>
              <a:t> </a:t>
            </a:r>
            <a:r>
              <a:rPr lang="en-GB" sz="1800" b="0" i="0" dirty="0" err="1">
                <a:effectLst/>
                <a:latin typeface="Noticia Text"/>
              </a:rPr>
              <a:t>emisí</a:t>
            </a:r>
            <a:r>
              <a:rPr lang="en-GB" sz="1800" b="0" i="0" dirty="0">
                <a:effectLst/>
                <a:latin typeface="Noticia Text"/>
              </a:rPr>
              <a:t> </a:t>
            </a:r>
            <a:r>
              <a:rPr lang="en-GB" sz="1800" b="0" i="0" dirty="0" err="1">
                <a:effectLst/>
                <a:latin typeface="Noticia Text"/>
              </a:rPr>
              <a:t>oxidu</a:t>
            </a:r>
            <a:r>
              <a:rPr lang="en-GB" sz="1800" b="0" i="0" dirty="0">
                <a:effectLst/>
                <a:latin typeface="Noticia Text"/>
              </a:rPr>
              <a:t> </a:t>
            </a:r>
            <a:r>
              <a:rPr lang="en-GB" sz="1800" b="0" i="0" dirty="0" err="1">
                <a:effectLst/>
                <a:latin typeface="Noticia Text"/>
              </a:rPr>
              <a:t>uhličitého</a:t>
            </a:r>
            <a:r>
              <a:rPr lang="en-GB" sz="1800" b="0" i="0" dirty="0">
                <a:effectLst/>
                <a:latin typeface="Noticia Text"/>
              </a:rPr>
              <a:t> </a:t>
            </a:r>
            <a:r>
              <a:rPr lang="en-GB" sz="1800" b="0" i="0" dirty="0" err="1">
                <a:effectLst/>
                <a:latin typeface="Noticia Text"/>
              </a:rPr>
              <a:t>na</a:t>
            </a:r>
            <a:r>
              <a:rPr lang="en-GB" sz="1800" b="0" i="0" dirty="0">
                <a:effectLst/>
                <a:latin typeface="Noticia Text"/>
              </a:rPr>
              <a:t> </a:t>
            </a:r>
            <a:r>
              <a:rPr lang="en-GB" sz="1800" b="0" i="0" dirty="0" err="1">
                <a:effectLst/>
                <a:latin typeface="Noticia Text"/>
              </a:rPr>
              <a:t>celé</a:t>
            </a:r>
            <a:r>
              <a:rPr lang="en-GB" sz="1800" b="0" i="0" dirty="0">
                <a:effectLst/>
                <a:latin typeface="Noticia Text"/>
              </a:rPr>
              <a:t> </a:t>
            </a:r>
            <a:r>
              <a:rPr lang="en-GB" sz="1800" b="0" i="0" dirty="0" err="1">
                <a:effectLst/>
                <a:latin typeface="Noticia Text"/>
              </a:rPr>
              <a:t>planetě</a:t>
            </a:r>
            <a:r>
              <a:rPr lang="en-GB" sz="1800" b="0" i="0" dirty="0">
                <a:effectLst/>
                <a:latin typeface="Noticia Text"/>
              </a:rPr>
              <a:t>, </a:t>
            </a:r>
            <a:r>
              <a:rPr lang="en-GB" sz="1800" b="0" i="0" dirty="0" err="1">
                <a:effectLst/>
                <a:latin typeface="Noticia Text"/>
              </a:rPr>
              <a:t>nezmění</a:t>
            </a:r>
            <a:r>
              <a:rPr lang="en-GB" sz="1800" b="0" i="0" dirty="0">
                <a:effectLst/>
                <a:latin typeface="Noticia Text"/>
              </a:rPr>
              <a:t>. </a:t>
            </a:r>
            <a:r>
              <a:rPr lang="en-GB" sz="1800" b="0" i="0" dirty="0" err="1">
                <a:effectLst/>
                <a:latin typeface="Noticia Text"/>
              </a:rPr>
              <a:t>Počasí</a:t>
            </a:r>
            <a:r>
              <a:rPr lang="en-GB" sz="1800" b="0" i="0" dirty="0">
                <a:effectLst/>
                <a:latin typeface="Noticia Text"/>
              </a:rPr>
              <a:t> se </a:t>
            </a:r>
            <a:r>
              <a:rPr lang="en-GB" sz="1800" b="0" i="0" dirty="0" err="1">
                <a:effectLst/>
                <a:latin typeface="Noticia Text"/>
              </a:rPr>
              <a:t>díky</a:t>
            </a:r>
            <a:r>
              <a:rPr lang="en-GB" sz="1800" b="0" i="0" dirty="0">
                <a:effectLst/>
                <a:latin typeface="Noticia Text"/>
              </a:rPr>
              <a:t> </a:t>
            </a:r>
            <a:r>
              <a:rPr lang="en-GB" sz="1800" b="0" i="0" dirty="0" err="1">
                <a:effectLst/>
                <a:latin typeface="Noticia Text"/>
              </a:rPr>
              <a:t>nové</a:t>
            </a:r>
            <a:r>
              <a:rPr lang="en-GB" sz="1800" b="0" i="0" dirty="0">
                <a:effectLst/>
                <a:latin typeface="Noticia Text"/>
              </a:rPr>
              <a:t> </a:t>
            </a:r>
            <a:r>
              <a:rPr lang="en-GB" sz="1800" b="0" i="0" dirty="0" err="1">
                <a:effectLst/>
                <a:latin typeface="Noticia Text"/>
              </a:rPr>
              <a:t>Komisi</a:t>
            </a:r>
            <a:r>
              <a:rPr lang="en-GB" sz="1800" b="0" i="0" dirty="0">
                <a:effectLst/>
                <a:latin typeface="Noticia Text"/>
              </a:rPr>
              <a:t> </a:t>
            </a:r>
            <a:r>
              <a:rPr lang="en-GB" sz="1800" b="0" i="0" dirty="0" err="1">
                <a:effectLst/>
                <a:latin typeface="Noticia Text"/>
              </a:rPr>
              <a:t>nezmění</a:t>
            </a:r>
            <a:r>
              <a:rPr lang="en-GB" sz="1800" b="0" i="0" dirty="0">
                <a:effectLst/>
                <a:latin typeface="Noticia Text"/>
              </a:rPr>
              <a:t>, </a:t>
            </a:r>
            <a:r>
              <a:rPr lang="en-GB" sz="1800" b="0" i="0" dirty="0" err="1">
                <a:effectLst/>
                <a:latin typeface="Noticia Text"/>
              </a:rPr>
              <a:t>garantuji</a:t>
            </a:r>
            <a:r>
              <a:rPr lang="en-GB" sz="1800" b="0" i="0" dirty="0">
                <a:effectLst/>
                <a:latin typeface="Noticia Text"/>
              </a:rPr>
              <a:t> </a:t>
            </a:r>
            <a:r>
              <a:rPr lang="en-GB" sz="1800" b="0" i="0" dirty="0" err="1">
                <a:effectLst/>
                <a:latin typeface="Noticia Text"/>
              </a:rPr>
              <a:t>vám</a:t>
            </a:r>
            <a:r>
              <a:rPr lang="en-GB" sz="1800" b="0" i="0" dirty="0">
                <a:effectLst/>
                <a:latin typeface="Noticia Text"/>
              </a:rPr>
              <a:t> to.</a:t>
            </a:r>
            <a:r>
              <a:rPr lang="cs-CZ" sz="1800" b="0" i="0" dirty="0">
                <a:effectLst/>
                <a:latin typeface="Noticia Text"/>
              </a:rPr>
              <a:t> </a:t>
            </a:r>
          </a:p>
          <a:p>
            <a:pPr algn="l"/>
            <a:endParaRPr lang="cs-CZ" sz="1800" dirty="0">
              <a:latin typeface="Noticia Text"/>
            </a:endParaRPr>
          </a:p>
          <a:p>
            <a:pPr algn="l"/>
            <a:r>
              <a:rPr lang="cs-CZ" sz="1800" b="1" i="0" u="sng" dirty="0">
                <a:effectLst/>
                <a:latin typeface="Noticia Text"/>
              </a:rPr>
              <a:t>Moderátor:</a:t>
            </a:r>
            <a:r>
              <a:rPr lang="cs-CZ" sz="1800" i="0" dirty="0">
                <a:effectLst/>
                <a:latin typeface="Noticia Text"/>
              </a:rPr>
              <a:t> </a:t>
            </a:r>
            <a:r>
              <a:rPr lang="en-GB" sz="1800" b="1" i="0" dirty="0" err="1">
                <a:effectLst/>
                <a:latin typeface="Noticia Text"/>
              </a:rPr>
              <a:t>Tvrdíte</a:t>
            </a:r>
            <a:r>
              <a:rPr lang="en-GB" sz="1800" b="1" i="0" dirty="0">
                <a:effectLst/>
                <a:latin typeface="Noticia Text"/>
              </a:rPr>
              <a:t>, </a:t>
            </a:r>
            <a:r>
              <a:rPr lang="en-GB" sz="1800" b="1" i="0" dirty="0" err="1">
                <a:effectLst/>
                <a:latin typeface="Noticia Text"/>
              </a:rPr>
              <a:t>že</a:t>
            </a:r>
            <a:r>
              <a:rPr lang="en-GB" sz="1800" b="1" i="0" dirty="0">
                <a:effectLst/>
                <a:latin typeface="Noticia Text"/>
              </a:rPr>
              <a:t> </a:t>
            </a:r>
            <a:r>
              <a:rPr lang="en-GB" sz="1800" b="1" i="0" dirty="0" err="1">
                <a:effectLst/>
                <a:latin typeface="Noticia Text"/>
              </a:rPr>
              <a:t>není</a:t>
            </a:r>
            <a:r>
              <a:rPr lang="en-GB" sz="1800" b="1" i="0" dirty="0">
                <a:effectLst/>
                <a:latin typeface="Noticia Text"/>
              </a:rPr>
              <a:t> </a:t>
            </a:r>
            <a:r>
              <a:rPr lang="en-GB" sz="1800" b="1" i="0" dirty="0" err="1">
                <a:effectLst/>
                <a:latin typeface="Noticia Text"/>
              </a:rPr>
              <a:t>potřeba</a:t>
            </a:r>
            <a:r>
              <a:rPr lang="en-GB" sz="1800" b="1" i="0" dirty="0">
                <a:effectLst/>
                <a:latin typeface="Noticia Text"/>
              </a:rPr>
              <a:t> </a:t>
            </a:r>
            <a:r>
              <a:rPr lang="en-GB" sz="1800" b="1" i="0" dirty="0" err="1">
                <a:effectLst/>
                <a:latin typeface="Noticia Text"/>
              </a:rPr>
              <a:t>nic</a:t>
            </a:r>
            <a:r>
              <a:rPr lang="en-GB" sz="1800" b="1" i="0" dirty="0">
                <a:effectLst/>
                <a:latin typeface="Noticia Text"/>
              </a:rPr>
              <a:t> </a:t>
            </a:r>
            <a:r>
              <a:rPr lang="en-GB" sz="1800" b="1" i="0" dirty="0" err="1">
                <a:effectLst/>
                <a:latin typeface="Noticia Text"/>
              </a:rPr>
              <a:t>dělat</a:t>
            </a:r>
            <a:r>
              <a:rPr lang="en-GB" sz="1800" b="1" i="0" dirty="0">
                <a:effectLst/>
                <a:latin typeface="Noticia Text"/>
              </a:rPr>
              <a:t> </a:t>
            </a:r>
            <a:r>
              <a:rPr lang="en-GB" sz="1800" b="1" i="0" dirty="0" err="1">
                <a:effectLst/>
                <a:latin typeface="Noticia Text"/>
              </a:rPr>
              <a:t>navzdory</a:t>
            </a:r>
            <a:r>
              <a:rPr lang="en-GB" sz="1800" b="1" i="0" dirty="0">
                <a:effectLst/>
                <a:latin typeface="Noticia Text"/>
              </a:rPr>
              <a:t> </a:t>
            </a:r>
            <a:r>
              <a:rPr lang="en-GB" sz="1800" b="1" i="0" dirty="0" err="1">
                <a:effectLst/>
                <a:latin typeface="Noticia Text"/>
              </a:rPr>
              <a:t>závěrům</a:t>
            </a:r>
            <a:r>
              <a:rPr lang="en-GB" sz="1800" b="1" i="0" dirty="0">
                <a:effectLst/>
                <a:latin typeface="Noticia Text"/>
              </a:rPr>
              <a:t> </a:t>
            </a:r>
            <a:r>
              <a:rPr lang="en-GB" sz="1800" b="1" i="0" dirty="0" err="1">
                <a:effectLst/>
                <a:latin typeface="Noticia Text"/>
              </a:rPr>
              <a:t>vědců</a:t>
            </a:r>
            <a:r>
              <a:rPr lang="en-GB" sz="1800" b="1" i="0" dirty="0">
                <a:effectLst/>
                <a:latin typeface="Noticia Text"/>
              </a:rPr>
              <a:t>?</a:t>
            </a:r>
            <a:br>
              <a:rPr lang="en-GB" sz="1800" b="1" i="0" dirty="0">
                <a:effectLst/>
                <a:latin typeface="Noticia Text"/>
              </a:rPr>
            </a:br>
            <a:r>
              <a:rPr lang="en-GB" sz="1800" b="1" i="0" u="sng" dirty="0">
                <a:effectLst/>
                <a:latin typeface="Noticia Text"/>
              </a:rPr>
              <a:t>Turek:</a:t>
            </a:r>
            <a:r>
              <a:rPr lang="en-GB" sz="1800" b="1" i="0" dirty="0">
                <a:effectLst/>
                <a:latin typeface="Noticia Text"/>
              </a:rPr>
              <a:t> </a:t>
            </a:r>
            <a:r>
              <a:rPr lang="en-GB" sz="1800" b="0" i="0" dirty="0" err="1">
                <a:effectLst/>
                <a:latin typeface="Noticia Text"/>
              </a:rPr>
              <a:t>Určitě</a:t>
            </a:r>
            <a:r>
              <a:rPr lang="en-GB" sz="1800" b="0" i="0" dirty="0">
                <a:effectLst/>
                <a:latin typeface="Noticia Text"/>
              </a:rPr>
              <a:t> je </a:t>
            </a:r>
            <a:r>
              <a:rPr lang="en-GB" sz="1800" b="0" i="0" dirty="0" err="1">
                <a:effectLst/>
                <a:latin typeface="Noticia Text"/>
              </a:rPr>
              <a:t>potřeba</a:t>
            </a:r>
            <a:r>
              <a:rPr lang="en-GB" sz="1800" b="0" i="0" dirty="0">
                <a:effectLst/>
                <a:latin typeface="Noticia Text"/>
              </a:rPr>
              <a:t> se </a:t>
            </a:r>
            <a:r>
              <a:rPr lang="en-GB" sz="1800" b="0" i="0" dirty="0" err="1">
                <a:effectLst/>
                <a:latin typeface="Noticia Text"/>
              </a:rPr>
              <a:t>tomu</a:t>
            </a:r>
            <a:r>
              <a:rPr lang="en-GB" sz="1800" b="0" i="0" dirty="0">
                <a:effectLst/>
                <a:latin typeface="Noticia Text"/>
              </a:rPr>
              <a:t> </a:t>
            </a:r>
            <a:r>
              <a:rPr lang="en-GB" sz="1800" b="0" i="0" dirty="0" err="1">
                <a:effectLst/>
                <a:latin typeface="Noticia Text"/>
              </a:rPr>
              <a:t>přizpůsobovat</a:t>
            </a:r>
            <a:r>
              <a:rPr lang="en-GB" sz="1800" b="0" i="0" dirty="0">
                <a:effectLst/>
                <a:latin typeface="Noticia Text"/>
              </a:rPr>
              <a:t>, ale </a:t>
            </a:r>
            <a:r>
              <a:rPr lang="en-GB" sz="1800" b="0" i="0" dirty="0" err="1">
                <a:effectLst/>
                <a:latin typeface="Noticia Text"/>
              </a:rPr>
              <a:t>rozhodně</a:t>
            </a:r>
            <a:r>
              <a:rPr lang="en-GB" sz="1800" b="0" i="0" dirty="0">
                <a:effectLst/>
                <a:latin typeface="Noticia Text"/>
              </a:rPr>
              <a:t> </a:t>
            </a:r>
            <a:r>
              <a:rPr lang="en-GB" sz="1800" b="0" i="0" dirty="0" err="1">
                <a:effectLst/>
                <a:latin typeface="Noticia Text"/>
              </a:rPr>
              <a:t>těch</a:t>
            </a:r>
            <a:r>
              <a:rPr lang="en-GB" sz="1800" b="0" i="0" dirty="0">
                <a:effectLst/>
                <a:latin typeface="Noticia Text"/>
              </a:rPr>
              <a:t> </a:t>
            </a:r>
            <a:r>
              <a:rPr lang="en-GB" sz="1800" b="0" i="0" dirty="0" err="1">
                <a:effectLst/>
                <a:latin typeface="Noticia Text"/>
              </a:rPr>
              <a:t>hlavních</a:t>
            </a:r>
            <a:r>
              <a:rPr lang="en-GB" sz="1800" b="0" i="0" dirty="0">
                <a:effectLst/>
                <a:latin typeface="Noticia Text"/>
              </a:rPr>
              <a:t> </a:t>
            </a:r>
            <a:r>
              <a:rPr lang="en-GB" sz="1800" b="0" i="0" dirty="0" err="1">
                <a:effectLst/>
                <a:latin typeface="Noticia Text"/>
              </a:rPr>
              <a:t>faktorů</a:t>
            </a:r>
            <a:r>
              <a:rPr lang="en-GB" sz="1800" b="0" i="0" dirty="0">
                <a:effectLst/>
                <a:latin typeface="Noticia Text"/>
              </a:rPr>
              <a:t>, </a:t>
            </a:r>
            <a:r>
              <a:rPr lang="en-GB" sz="1800" b="0" i="0" dirty="0" err="1">
                <a:effectLst/>
                <a:latin typeface="Noticia Text"/>
              </a:rPr>
              <a:t>které</a:t>
            </a:r>
            <a:r>
              <a:rPr lang="en-GB" sz="1800" b="0" i="0" dirty="0">
                <a:effectLst/>
                <a:latin typeface="Noticia Text"/>
              </a:rPr>
              <a:t> </a:t>
            </a:r>
            <a:r>
              <a:rPr lang="en-GB" sz="1800" b="0" i="0" dirty="0" err="1">
                <a:effectLst/>
                <a:latin typeface="Noticia Text"/>
              </a:rPr>
              <a:t>ovlivňují</a:t>
            </a:r>
            <a:r>
              <a:rPr lang="en-GB" sz="1800" b="0" i="0" dirty="0">
                <a:effectLst/>
                <a:latin typeface="Noticia Text"/>
              </a:rPr>
              <a:t> </a:t>
            </a:r>
            <a:r>
              <a:rPr lang="en-GB" sz="1800" b="0" i="0" dirty="0" err="1">
                <a:effectLst/>
                <a:latin typeface="Noticia Text"/>
              </a:rPr>
              <a:t>klima</a:t>
            </a:r>
            <a:r>
              <a:rPr lang="en-GB" sz="1800" b="0" i="0" dirty="0">
                <a:effectLst/>
                <a:latin typeface="Noticia Text"/>
              </a:rPr>
              <a:t>, je </a:t>
            </a:r>
            <a:r>
              <a:rPr lang="en-GB" sz="1800" b="0" i="0" dirty="0" err="1">
                <a:effectLst/>
                <a:latin typeface="Noticia Text"/>
              </a:rPr>
              <a:t>několik</a:t>
            </a:r>
            <a:r>
              <a:rPr lang="en-GB" sz="1800" b="0" i="0" dirty="0">
                <a:effectLst/>
                <a:latin typeface="Noticia Text"/>
              </a:rPr>
              <a:t>. </a:t>
            </a:r>
            <a:r>
              <a:rPr lang="en-GB" sz="1800" b="0" i="0" dirty="0" err="1">
                <a:effectLst/>
                <a:latin typeface="Noticia Text"/>
              </a:rPr>
              <a:t>Není</a:t>
            </a:r>
            <a:r>
              <a:rPr lang="en-GB" sz="1800" b="0" i="0" dirty="0">
                <a:effectLst/>
                <a:latin typeface="Noticia Text"/>
              </a:rPr>
              <a:t> to </a:t>
            </a:r>
            <a:r>
              <a:rPr lang="en-GB" sz="1800" b="0" i="0" dirty="0" err="1">
                <a:effectLst/>
                <a:latin typeface="Noticia Text"/>
              </a:rPr>
              <a:t>pouze</a:t>
            </a:r>
            <a:r>
              <a:rPr lang="en-GB" sz="1800" b="0" i="0" dirty="0">
                <a:effectLst/>
                <a:latin typeface="Noticia Text"/>
              </a:rPr>
              <a:t> </a:t>
            </a:r>
            <a:r>
              <a:rPr lang="en-GB" sz="1800" b="0" i="0" dirty="0" err="1">
                <a:effectLst/>
                <a:latin typeface="Noticia Text"/>
              </a:rPr>
              <a:t>člověk</a:t>
            </a:r>
            <a:r>
              <a:rPr lang="en-GB" sz="1800" b="0" i="0" dirty="0">
                <a:effectLst/>
                <a:latin typeface="Noticia Text"/>
              </a:rPr>
              <a:t>. A </a:t>
            </a:r>
            <a:r>
              <a:rPr lang="en-GB" sz="1800" b="0" i="0" dirty="0" err="1">
                <a:effectLst/>
                <a:latin typeface="Noticia Text"/>
              </a:rPr>
              <a:t>rozhodně</a:t>
            </a:r>
            <a:r>
              <a:rPr lang="en-GB" sz="1800" b="0" i="0" dirty="0">
                <a:effectLst/>
                <a:latin typeface="Noticia Text"/>
              </a:rPr>
              <a:t> to </a:t>
            </a:r>
            <a:r>
              <a:rPr lang="en-GB" sz="1800" b="0" i="0" dirty="0" err="1">
                <a:effectLst/>
                <a:latin typeface="Noticia Text"/>
              </a:rPr>
              <a:t>není</a:t>
            </a:r>
            <a:r>
              <a:rPr lang="en-GB" sz="1800" b="0" i="0" dirty="0">
                <a:effectLst/>
                <a:latin typeface="Noticia Text"/>
              </a:rPr>
              <a:t> </a:t>
            </a:r>
            <a:r>
              <a:rPr lang="en-GB" sz="1800" b="0" i="0" dirty="0" err="1">
                <a:effectLst/>
                <a:latin typeface="Noticia Text"/>
              </a:rPr>
              <a:t>evropský</a:t>
            </a:r>
            <a:r>
              <a:rPr lang="en-GB" sz="1800" b="0" i="0" dirty="0">
                <a:effectLst/>
                <a:latin typeface="Noticia Text"/>
              </a:rPr>
              <a:t> </a:t>
            </a:r>
            <a:r>
              <a:rPr lang="en-GB" sz="1800" b="0" i="0" dirty="0" err="1">
                <a:effectLst/>
                <a:latin typeface="Noticia Text"/>
              </a:rPr>
              <a:t>člověk</a:t>
            </a:r>
            <a:r>
              <a:rPr lang="en-GB" sz="1800" b="0" i="0" dirty="0">
                <a:effectLst/>
                <a:latin typeface="Noticia Text"/>
              </a:rPr>
              <a:t>, </a:t>
            </a:r>
            <a:r>
              <a:rPr lang="en-GB" sz="1800" b="0" i="0" dirty="0" err="1">
                <a:effectLst/>
                <a:latin typeface="Noticia Text"/>
              </a:rPr>
              <a:t>který</a:t>
            </a:r>
            <a:r>
              <a:rPr lang="en-GB" sz="1800" b="0" i="0" dirty="0">
                <a:effectLst/>
                <a:latin typeface="Noticia Text"/>
              </a:rPr>
              <a:t> by </a:t>
            </a:r>
            <a:r>
              <a:rPr lang="en-GB" sz="1800" b="0" i="0" dirty="0" err="1">
                <a:effectLst/>
                <a:latin typeface="Noticia Text"/>
              </a:rPr>
              <a:t>na</a:t>
            </a:r>
            <a:r>
              <a:rPr lang="en-GB" sz="1800" b="0" i="0" dirty="0">
                <a:effectLst/>
                <a:latin typeface="Noticia Text"/>
              </a:rPr>
              <a:t> to </a:t>
            </a:r>
            <a:r>
              <a:rPr lang="en-GB" sz="1800" b="0" i="0" dirty="0" err="1">
                <a:effectLst/>
                <a:latin typeface="Noticia Text"/>
              </a:rPr>
              <a:t>měl</a:t>
            </a:r>
            <a:r>
              <a:rPr lang="en-GB" sz="1800" b="0" i="0" dirty="0">
                <a:effectLst/>
                <a:latin typeface="Noticia Text"/>
              </a:rPr>
              <a:t> </a:t>
            </a:r>
            <a:r>
              <a:rPr lang="en-GB" sz="1800" b="0" i="0" dirty="0" err="1">
                <a:effectLst/>
                <a:latin typeface="Noticia Text"/>
              </a:rPr>
              <a:t>tak</a:t>
            </a:r>
            <a:r>
              <a:rPr lang="en-GB" sz="1800" b="0" i="0" dirty="0">
                <a:effectLst/>
                <a:latin typeface="Noticia Text"/>
              </a:rPr>
              <a:t> </a:t>
            </a:r>
            <a:r>
              <a:rPr lang="en-GB" sz="1800" b="0" i="0" dirty="0" err="1">
                <a:effectLst/>
                <a:latin typeface="Noticia Text"/>
              </a:rPr>
              <a:t>zásadní</a:t>
            </a:r>
            <a:r>
              <a:rPr lang="en-GB" sz="1800" b="0" i="0" dirty="0">
                <a:effectLst/>
                <a:latin typeface="Noticia Text"/>
              </a:rPr>
              <a:t> </a:t>
            </a:r>
            <a:r>
              <a:rPr lang="en-GB" sz="1800" b="0" i="0" dirty="0" err="1">
                <a:effectLst/>
                <a:latin typeface="Noticia Text"/>
              </a:rPr>
              <a:t>vliv</a:t>
            </a:r>
            <a:r>
              <a:rPr lang="en-GB" sz="1800" b="0" i="0" dirty="0">
                <a:effectLst/>
                <a:latin typeface="Noticia Text"/>
              </a:rPr>
              <a:t>.</a:t>
            </a:r>
            <a:endParaRPr lang="cs-CZ" sz="1800" b="0" i="0" dirty="0">
              <a:effectLst/>
              <a:latin typeface="Noticia Text"/>
            </a:endParaRPr>
          </a:p>
          <a:p>
            <a:pPr algn="l"/>
            <a:endParaRPr lang="en-GB" sz="1800" b="0" i="0" dirty="0">
              <a:effectLst/>
              <a:latin typeface="Noticia Text"/>
            </a:endParaRPr>
          </a:p>
          <a:p>
            <a:pPr algn="l"/>
            <a:r>
              <a:rPr lang="cs-CZ" sz="1800" b="1" i="0" u="sng" dirty="0">
                <a:effectLst/>
                <a:latin typeface="Noticia Text"/>
              </a:rPr>
              <a:t>Moderátor:</a:t>
            </a:r>
            <a:r>
              <a:rPr lang="cs-CZ" sz="1800" b="1" i="0" dirty="0">
                <a:effectLst/>
                <a:latin typeface="Noticia Text"/>
              </a:rPr>
              <a:t> </a:t>
            </a:r>
            <a:r>
              <a:rPr lang="en-GB" sz="1800" b="1" i="0" dirty="0" err="1">
                <a:effectLst/>
                <a:latin typeface="Noticia Text"/>
              </a:rPr>
              <a:t>Podle</a:t>
            </a:r>
            <a:r>
              <a:rPr lang="en-GB" sz="1800" b="1" i="0" dirty="0">
                <a:effectLst/>
                <a:latin typeface="Noticia Text"/>
              </a:rPr>
              <a:t> </a:t>
            </a:r>
            <a:r>
              <a:rPr lang="en-GB" sz="1800" b="1" i="0" dirty="0" err="1">
                <a:effectLst/>
                <a:latin typeface="Noticia Text"/>
              </a:rPr>
              <a:t>vědců</a:t>
            </a:r>
            <a:r>
              <a:rPr lang="en-GB" sz="1800" b="1" i="0" dirty="0">
                <a:effectLst/>
                <a:latin typeface="Noticia Text"/>
              </a:rPr>
              <a:t>…</a:t>
            </a:r>
            <a:br>
              <a:rPr lang="en-GB" sz="1800" b="1" i="0" dirty="0">
                <a:effectLst/>
                <a:latin typeface="Noticia Text"/>
              </a:rPr>
            </a:br>
            <a:r>
              <a:rPr lang="en-GB" sz="1800" b="1" i="0" u="sng" dirty="0">
                <a:effectLst/>
                <a:latin typeface="Noticia Text"/>
              </a:rPr>
              <a:t>Turek:</a:t>
            </a:r>
            <a:r>
              <a:rPr lang="en-GB" sz="1800" b="1" i="0" dirty="0">
                <a:effectLst/>
                <a:latin typeface="Noticia Text"/>
              </a:rPr>
              <a:t> </a:t>
            </a:r>
            <a:r>
              <a:rPr lang="en-GB" sz="1800" b="0" i="0" dirty="0" err="1">
                <a:effectLst/>
                <a:latin typeface="Noticia Text"/>
              </a:rPr>
              <a:t>Není</a:t>
            </a:r>
            <a:r>
              <a:rPr lang="en-GB" sz="1800" b="0" i="0" dirty="0">
                <a:effectLst/>
                <a:latin typeface="Noticia Text"/>
              </a:rPr>
              <a:t> to </a:t>
            </a:r>
            <a:r>
              <a:rPr lang="en-GB" sz="1800" b="0" i="0" dirty="0" err="1">
                <a:effectLst/>
                <a:latin typeface="Noticia Text"/>
              </a:rPr>
              <a:t>úplně</a:t>
            </a:r>
            <a:r>
              <a:rPr lang="en-GB" sz="1800" b="0" i="0" dirty="0">
                <a:effectLst/>
                <a:latin typeface="Noticia Text"/>
              </a:rPr>
              <a:t> </a:t>
            </a:r>
            <a:r>
              <a:rPr lang="en-GB" sz="1800" b="0" i="0" dirty="0" err="1">
                <a:effectLst/>
                <a:latin typeface="Noticia Text"/>
              </a:rPr>
              <a:t>pravda</a:t>
            </a:r>
            <a:r>
              <a:rPr lang="en-GB" sz="1800" b="0" i="0" dirty="0">
                <a:effectLst/>
                <a:latin typeface="Noticia Text"/>
              </a:rPr>
              <a:t>. </a:t>
            </a:r>
            <a:r>
              <a:rPr lang="en-GB" sz="1800" b="0" i="0" dirty="0" err="1">
                <a:effectLst/>
                <a:latin typeface="Noticia Text"/>
              </a:rPr>
              <a:t>Několik</a:t>
            </a:r>
            <a:r>
              <a:rPr lang="en-GB" sz="1800" b="0" i="0" dirty="0">
                <a:effectLst/>
                <a:latin typeface="Noticia Text"/>
              </a:rPr>
              <a:t> </a:t>
            </a:r>
            <a:r>
              <a:rPr lang="en-GB" sz="1800" b="0" i="0" dirty="0" err="1">
                <a:effectLst/>
                <a:latin typeface="Noticia Text"/>
              </a:rPr>
              <a:t>laureátů</a:t>
            </a:r>
            <a:r>
              <a:rPr lang="en-GB" sz="1800" b="0" i="0" dirty="0">
                <a:effectLst/>
                <a:latin typeface="Noticia Text"/>
              </a:rPr>
              <a:t> </a:t>
            </a:r>
            <a:r>
              <a:rPr lang="en-GB" sz="1800" b="0" i="0" dirty="0" err="1">
                <a:effectLst/>
                <a:latin typeface="Noticia Text"/>
              </a:rPr>
              <a:t>Nobelovy</a:t>
            </a:r>
            <a:r>
              <a:rPr lang="en-GB" sz="1800" b="0" i="0" dirty="0">
                <a:effectLst/>
                <a:latin typeface="Noticia Text"/>
              </a:rPr>
              <a:t> </a:t>
            </a:r>
            <a:r>
              <a:rPr lang="en-GB" sz="1800" b="0" i="0" dirty="0" err="1">
                <a:effectLst/>
                <a:latin typeface="Noticia Text"/>
              </a:rPr>
              <a:t>ceny</a:t>
            </a:r>
            <a:r>
              <a:rPr lang="en-GB" sz="1800" b="0" i="0" dirty="0">
                <a:effectLst/>
                <a:latin typeface="Noticia Text"/>
              </a:rPr>
              <a:t> to </a:t>
            </a:r>
            <a:r>
              <a:rPr lang="en-GB" sz="1800" b="0" i="0" dirty="0" err="1">
                <a:effectLst/>
                <a:latin typeface="Noticia Text"/>
              </a:rPr>
              <a:t>zpochybňuje</a:t>
            </a:r>
            <a:r>
              <a:rPr lang="en-GB" sz="1800" b="0" i="0" dirty="0">
                <a:effectLst/>
                <a:latin typeface="Noticia Text"/>
              </a:rPr>
              <a:t>.</a:t>
            </a:r>
            <a:endParaRPr lang="cs-CZ" sz="1800" b="0" i="0" dirty="0">
              <a:effectLst/>
              <a:latin typeface="Noticia Text"/>
            </a:endParaRPr>
          </a:p>
          <a:p>
            <a:pPr algn="l"/>
            <a:endParaRPr lang="cs-CZ" sz="1800" b="0" i="0" dirty="0">
              <a:effectLst/>
              <a:latin typeface="Noticia Text"/>
            </a:endParaRPr>
          </a:p>
          <a:p>
            <a:pPr algn="l"/>
            <a:r>
              <a:rPr lang="cs-CZ" sz="1800" b="1" i="0" u="sng" dirty="0">
                <a:effectLst/>
                <a:latin typeface="Noticia Text"/>
              </a:rPr>
              <a:t>Moderátor: </a:t>
            </a:r>
            <a:r>
              <a:rPr lang="en-GB" sz="1800" b="1" i="0" dirty="0" err="1">
                <a:effectLst/>
                <a:latin typeface="Noticia Text"/>
              </a:rPr>
              <a:t>Vědci</a:t>
            </a:r>
            <a:r>
              <a:rPr lang="en-GB" sz="1800" b="1" i="0" dirty="0">
                <a:effectLst/>
                <a:latin typeface="Noticia Text"/>
              </a:rPr>
              <a:t> </a:t>
            </a:r>
            <a:r>
              <a:rPr lang="en-GB" sz="1800" b="1" i="0" dirty="0" err="1">
                <a:effectLst/>
                <a:latin typeface="Noticia Text"/>
              </a:rPr>
              <a:t>tvrdí</a:t>
            </a:r>
            <a:r>
              <a:rPr lang="en-GB" sz="1800" b="1" i="0" dirty="0">
                <a:effectLst/>
                <a:latin typeface="Noticia Text"/>
              </a:rPr>
              <a:t>, </a:t>
            </a:r>
            <a:r>
              <a:rPr lang="en-GB" sz="1800" b="1" i="0" dirty="0" err="1">
                <a:effectLst/>
                <a:latin typeface="Noticia Text"/>
              </a:rPr>
              <a:t>že</a:t>
            </a:r>
            <a:r>
              <a:rPr lang="en-GB" sz="1800" b="1" i="0" dirty="0">
                <a:effectLst/>
                <a:latin typeface="Noticia Text"/>
              </a:rPr>
              <a:t> </a:t>
            </a:r>
            <a:r>
              <a:rPr lang="en-GB" sz="1800" b="1" i="0" dirty="0" err="1">
                <a:effectLst/>
                <a:latin typeface="Noticia Text"/>
              </a:rPr>
              <a:t>vliv</a:t>
            </a:r>
            <a:r>
              <a:rPr lang="en-GB" sz="1800" b="1" i="0" dirty="0">
                <a:effectLst/>
                <a:latin typeface="Noticia Text"/>
              </a:rPr>
              <a:t> </a:t>
            </a:r>
            <a:r>
              <a:rPr lang="en-GB" sz="1800" b="1" i="0" dirty="0" err="1">
                <a:effectLst/>
                <a:latin typeface="Noticia Text"/>
              </a:rPr>
              <a:t>člověka</a:t>
            </a:r>
            <a:r>
              <a:rPr lang="en-GB" sz="1800" b="1" i="0" dirty="0">
                <a:effectLst/>
                <a:latin typeface="Noticia Text"/>
              </a:rPr>
              <a:t> je </a:t>
            </a:r>
            <a:r>
              <a:rPr lang="en-GB" sz="1800" b="1" i="0" dirty="0" err="1">
                <a:effectLst/>
                <a:latin typeface="Noticia Text"/>
              </a:rPr>
              <a:t>klíčový</a:t>
            </a:r>
            <a:r>
              <a:rPr lang="en-GB" sz="1800" b="1" i="0" dirty="0">
                <a:effectLst/>
                <a:latin typeface="Noticia Text"/>
              </a:rPr>
              <a:t>, to </a:t>
            </a:r>
            <a:r>
              <a:rPr lang="en-GB" sz="1800" b="1" i="0" dirty="0" err="1">
                <a:effectLst/>
                <a:latin typeface="Noticia Text"/>
              </a:rPr>
              <a:t>jen</a:t>
            </a:r>
            <a:r>
              <a:rPr lang="en-GB" sz="1800" b="1" i="0" dirty="0">
                <a:effectLst/>
                <a:latin typeface="Noticia Text"/>
              </a:rPr>
              <a:t> pro </a:t>
            </a:r>
            <a:r>
              <a:rPr lang="en-GB" sz="1800" b="1" i="0" dirty="0" err="1">
                <a:effectLst/>
                <a:latin typeface="Noticia Text"/>
              </a:rPr>
              <a:t>upřesnění</a:t>
            </a:r>
            <a:r>
              <a:rPr lang="en-GB" sz="1800" b="1" i="0" dirty="0">
                <a:effectLst/>
                <a:latin typeface="Noticia Text"/>
              </a:rPr>
              <a:t>.</a:t>
            </a:r>
            <a:br>
              <a:rPr lang="en-GB" sz="1800" b="1" i="0" dirty="0">
                <a:effectLst/>
                <a:latin typeface="Noticia Text"/>
              </a:rPr>
            </a:br>
            <a:r>
              <a:rPr lang="en-GB" sz="1800" b="1" i="0" dirty="0">
                <a:effectLst/>
                <a:latin typeface="Noticia Text"/>
              </a:rPr>
              <a:t>Turek: </a:t>
            </a:r>
            <a:r>
              <a:rPr lang="en-GB" sz="1800" b="0" i="0" dirty="0">
                <a:effectLst/>
                <a:latin typeface="Noticia Text"/>
              </a:rPr>
              <a:t>To </a:t>
            </a:r>
            <a:r>
              <a:rPr lang="en-GB" sz="1800" b="0" i="0" dirty="0" err="1">
                <a:effectLst/>
                <a:latin typeface="Noticia Text"/>
              </a:rPr>
              <a:t>úplně</a:t>
            </a:r>
            <a:r>
              <a:rPr lang="en-GB" sz="1800" b="0" i="0" dirty="0">
                <a:effectLst/>
                <a:latin typeface="Noticia Text"/>
              </a:rPr>
              <a:t> </a:t>
            </a:r>
            <a:r>
              <a:rPr lang="en-GB" sz="1800" b="0" i="0" dirty="0" err="1">
                <a:effectLst/>
                <a:latin typeface="Noticia Text"/>
              </a:rPr>
              <a:t>není</a:t>
            </a:r>
            <a:r>
              <a:rPr lang="en-GB" sz="1800" b="0" i="0" dirty="0">
                <a:effectLst/>
                <a:latin typeface="Noticia Text"/>
              </a:rPr>
              <a:t> </a:t>
            </a:r>
            <a:r>
              <a:rPr lang="en-GB" sz="1800" b="0" i="0" dirty="0" err="1">
                <a:effectLst/>
                <a:latin typeface="Noticia Text"/>
              </a:rPr>
              <a:t>pravda</a:t>
            </a:r>
            <a:r>
              <a:rPr lang="en-GB" sz="1800" b="0" i="0" dirty="0">
                <a:effectLst/>
                <a:latin typeface="Noticia Text"/>
              </a:rPr>
              <a:t>, ale </a:t>
            </a:r>
            <a:r>
              <a:rPr lang="en-GB" sz="1800" b="0" i="0" dirty="0" err="1">
                <a:effectLst/>
                <a:latin typeface="Noticia Text"/>
              </a:rPr>
              <a:t>prezentuje</a:t>
            </a:r>
            <a:r>
              <a:rPr lang="en-GB" sz="1800" b="0" i="0" dirty="0">
                <a:effectLst/>
                <a:latin typeface="Noticia Text"/>
              </a:rPr>
              <a:t> se to </a:t>
            </a:r>
            <a:r>
              <a:rPr lang="en-GB" sz="1800" b="0" i="0" dirty="0" err="1">
                <a:effectLst/>
                <a:latin typeface="Noticia Text"/>
              </a:rPr>
              <a:t>tak</a:t>
            </a:r>
            <a:r>
              <a:rPr lang="en-GB" sz="1800" b="0" i="0" dirty="0">
                <a:effectLst/>
                <a:latin typeface="Noticia Text"/>
              </a:rPr>
              <a:t>. </a:t>
            </a:r>
            <a:endParaRPr lang="en-GB" sz="2400" b="0" i="0" dirty="0">
              <a:effectLst/>
              <a:latin typeface="Noticia Text"/>
            </a:endParaRPr>
          </a:p>
        </p:txBody>
      </p:sp>
    </p:spTree>
    <p:extLst>
      <p:ext uri="{BB962C8B-B14F-4D97-AF65-F5344CB8AC3E}">
        <p14:creationId xmlns:p14="http://schemas.microsoft.com/office/powerpoint/2010/main" val="10610349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91CDD83-FBC3-C856-67A7-9859F1377A6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cs-CZ" dirty="0"/>
              <a:t># Klimatické vzdělávání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F57F318-4B4B-4733-98D0-C487956FBD3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179248E-A2BE-4DDC-8C2D-3AE2F36B43AD}" type="slidenum">
              <a:rPr lang="cs-CZ" smtClean="0"/>
              <a:pPr/>
              <a:t>13</a:t>
            </a:fld>
            <a:endParaRPr lang="cs-CZ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C4AD791-D623-3373-1E08-658AD6D2FEE6}"/>
              </a:ext>
            </a:extLst>
          </p:cNvPr>
          <p:cNvSpPr txBox="1"/>
          <p:nvPr/>
        </p:nvSpPr>
        <p:spPr>
          <a:xfrm>
            <a:off x="838200" y="1121434"/>
            <a:ext cx="10515600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cs-CZ" sz="1600" b="1" i="0" u="sng" dirty="0">
                <a:effectLst/>
                <a:latin typeface="Noticia Text"/>
              </a:rPr>
              <a:t>Moderátor:</a:t>
            </a:r>
            <a:r>
              <a:rPr lang="cs-CZ" sz="1600" b="1" i="0" dirty="0">
                <a:effectLst/>
                <a:latin typeface="Noticia Text"/>
              </a:rPr>
              <a:t> </a:t>
            </a:r>
            <a:r>
              <a:rPr lang="en-GB" sz="1600" b="1" i="0" dirty="0" err="1">
                <a:effectLst/>
                <a:latin typeface="Noticia Text"/>
              </a:rPr>
              <a:t>Dobře</a:t>
            </a:r>
            <a:r>
              <a:rPr lang="en-GB" sz="1600" b="1" i="0" dirty="0">
                <a:effectLst/>
                <a:latin typeface="Noticia Text"/>
              </a:rPr>
              <a:t>, </a:t>
            </a:r>
            <a:r>
              <a:rPr lang="en-GB" sz="1600" b="1" i="0" dirty="0" err="1">
                <a:effectLst/>
                <a:latin typeface="Noticia Text"/>
              </a:rPr>
              <a:t>uveďme</a:t>
            </a:r>
            <a:r>
              <a:rPr lang="en-GB" sz="1600" b="1" i="0" dirty="0">
                <a:effectLst/>
                <a:latin typeface="Noticia Text"/>
              </a:rPr>
              <a:t> </a:t>
            </a:r>
            <a:r>
              <a:rPr lang="en-GB" sz="1600" b="1" i="0" dirty="0" err="1">
                <a:effectLst/>
                <a:latin typeface="Noticia Text"/>
              </a:rPr>
              <a:t>přesto</a:t>
            </a:r>
            <a:r>
              <a:rPr lang="en-GB" sz="1600" b="1" i="0" dirty="0">
                <a:effectLst/>
                <a:latin typeface="Noticia Text"/>
              </a:rPr>
              <a:t>, </a:t>
            </a:r>
            <a:r>
              <a:rPr lang="en-GB" sz="1600" b="1" i="0" dirty="0" err="1">
                <a:effectLst/>
                <a:latin typeface="Noticia Text"/>
              </a:rPr>
              <a:t>že</a:t>
            </a:r>
            <a:r>
              <a:rPr lang="en-GB" sz="1600" b="1" i="0" dirty="0">
                <a:effectLst/>
                <a:latin typeface="Noticia Text"/>
              </a:rPr>
              <a:t> je </a:t>
            </a:r>
            <a:r>
              <a:rPr lang="en-GB" sz="1600" b="1" i="0" dirty="0" err="1">
                <a:effectLst/>
                <a:latin typeface="Noticia Text"/>
              </a:rPr>
              <a:t>vědecký</a:t>
            </a:r>
            <a:r>
              <a:rPr lang="en-GB" sz="1600" b="1" i="0" dirty="0">
                <a:effectLst/>
                <a:latin typeface="Noticia Text"/>
              </a:rPr>
              <a:t> </a:t>
            </a:r>
            <a:r>
              <a:rPr lang="en-GB" sz="1600" b="1" i="0" dirty="0" err="1">
                <a:effectLst/>
                <a:latin typeface="Noticia Text"/>
              </a:rPr>
              <a:t>konsenzus</a:t>
            </a:r>
            <a:r>
              <a:rPr lang="en-GB" sz="1600" b="1" i="0" dirty="0">
                <a:effectLst/>
                <a:latin typeface="Noticia Text"/>
              </a:rPr>
              <a:t>, </a:t>
            </a:r>
            <a:r>
              <a:rPr lang="en-GB" sz="1600" b="1" i="0" dirty="0" err="1">
                <a:effectLst/>
                <a:latin typeface="Noticia Text"/>
              </a:rPr>
              <a:t>že</a:t>
            </a:r>
            <a:r>
              <a:rPr lang="en-GB" sz="1600" b="1" i="0" dirty="0">
                <a:effectLst/>
                <a:latin typeface="Noticia Text"/>
              </a:rPr>
              <a:t> za </a:t>
            </a:r>
            <a:r>
              <a:rPr lang="en-GB" sz="1600" b="1" i="0" dirty="0" err="1">
                <a:effectLst/>
                <a:latin typeface="Noticia Text"/>
              </a:rPr>
              <a:t>oteplování</a:t>
            </a:r>
            <a:r>
              <a:rPr lang="en-GB" sz="1600" b="1" i="0" dirty="0">
                <a:effectLst/>
                <a:latin typeface="Noticia Text"/>
              </a:rPr>
              <a:t> je </a:t>
            </a:r>
            <a:r>
              <a:rPr lang="en-GB" sz="1600" b="1" i="0" dirty="0" err="1">
                <a:effectLst/>
                <a:latin typeface="Noticia Text"/>
              </a:rPr>
              <a:t>odpovědná</a:t>
            </a:r>
            <a:r>
              <a:rPr lang="en-GB" sz="1600" b="1" i="0" dirty="0">
                <a:effectLst/>
                <a:latin typeface="Noticia Text"/>
              </a:rPr>
              <a:t> </a:t>
            </a:r>
            <a:r>
              <a:rPr lang="cs-CZ" sz="1600" b="1" dirty="0">
                <a:latin typeface="Noticia Text"/>
              </a:rPr>
              <a:t>průmyslová revoluce</a:t>
            </a:r>
            <a:r>
              <a:rPr lang="en-GB" sz="1600" b="1" i="0" dirty="0">
                <a:effectLst/>
                <a:latin typeface="Noticia Text"/>
              </a:rPr>
              <a:t> a </a:t>
            </a:r>
            <a:r>
              <a:rPr lang="en-GB" sz="1600" b="1" i="0" dirty="0" err="1">
                <a:effectLst/>
                <a:latin typeface="Noticia Text"/>
              </a:rPr>
              <a:t>emise</a:t>
            </a:r>
            <a:r>
              <a:rPr lang="en-GB" sz="1600" b="1" i="0" dirty="0">
                <a:effectLst/>
                <a:latin typeface="Noticia Text"/>
              </a:rPr>
              <a:t> </a:t>
            </a:r>
            <a:r>
              <a:rPr lang="en-GB" sz="1600" b="1" i="0" dirty="0" err="1">
                <a:effectLst/>
                <a:latin typeface="Noticia Text"/>
              </a:rPr>
              <a:t>produkované</a:t>
            </a:r>
            <a:r>
              <a:rPr lang="en-GB" sz="1600" b="1" i="0" dirty="0">
                <a:effectLst/>
                <a:latin typeface="Noticia Text"/>
              </a:rPr>
              <a:t> </a:t>
            </a:r>
            <a:r>
              <a:rPr lang="en-GB" sz="1600" b="1" i="0" dirty="0" err="1">
                <a:effectLst/>
                <a:latin typeface="Noticia Text"/>
              </a:rPr>
              <a:t>člověkem</a:t>
            </a:r>
            <a:r>
              <a:rPr lang="en-GB" sz="1600" b="1" i="0" dirty="0">
                <a:effectLst/>
                <a:latin typeface="Noticia Text"/>
              </a:rPr>
              <a:t>. </a:t>
            </a:r>
            <a:r>
              <a:rPr lang="en-GB" sz="1600" b="1" i="0" dirty="0" err="1">
                <a:effectLst/>
                <a:latin typeface="Noticia Text"/>
              </a:rPr>
              <a:t>Vaše</a:t>
            </a:r>
            <a:r>
              <a:rPr lang="en-GB" sz="1600" b="1" i="0" dirty="0">
                <a:effectLst/>
                <a:latin typeface="Noticia Text"/>
              </a:rPr>
              <a:t> </a:t>
            </a:r>
            <a:r>
              <a:rPr lang="en-GB" sz="1600" b="1" i="0" dirty="0" err="1">
                <a:effectLst/>
                <a:latin typeface="Noticia Text"/>
              </a:rPr>
              <a:t>reakce</a:t>
            </a:r>
            <a:r>
              <a:rPr lang="en-GB" sz="1600" b="1" i="0" dirty="0">
                <a:effectLst/>
                <a:latin typeface="Noticia Text"/>
              </a:rPr>
              <a:t>, pane </a:t>
            </a:r>
            <a:r>
              <a:rPr lang="cs-CZ" sz="1600" b="1" i="0" dirty="0">
                <a:effectLst/>
                <a:latin typeface="Noticia Text"/>
              </a:rPr>
              <a:t>Briane </a:t>
            </a:r>
            <a:r>
              <a:rPr lang="cs-CZ" sz="1600" b="1" i="0" dirty="0" err="1">
                <a:effectLst/>
                <a:latin typeface="Noticia Text"/>
              </a:rPr>
              <a:t>Coxi</a:t>
            </a:r>
            <a:r>
              <a:rPr lang="en-GB" sz="1600" b="1" i="0" dirty="0">
                <a:effectLst/>
                <a:latin typeface="Noticia Text"/>
              </a:rPr>
              <a:t>?</a:t>
            </a:r>
            <a:endParaRPr lang="cs-CZ" sz="1600" b="1" i="0" dirty="0">
              <a:effectLst/>
              <a:latin typeface="Noticia Text"/>
            </a:endParaRPr>
          </a:p>
          <a:p>
            <a:pPr algn="l"/>
            <a:endParaRPr lang="cs-CZ" sz="1600" b="1" dirty="0">
              <a:latin typeface="Noticia Text"/>
            </a:endParaRPr>
          </a:p>
          <a:p>
            <a:pPr algn="l"/>
            <a:r>
              <a:rPr lang="cs-CZ" sz="1600" b="1" u="sng" dirty="0" err="1">
                <a:latin typeface="Noticia Text"/>
              </a:rPr>
              <a:t>Cox</a:t>
            </a:r>
            <a:r>
              <a:rPr lang="cs-CZ" sz="1600" b="1" u="sng" dirty="0">
                <a:latin typeface="Noticia Text"/>
              </a:rPr>
              <a:t>: </a:t>
            </a:r>
            <a:r>
              <a:rPr lang="cs-CZ" sz="1600" i="0" dirty="0">
                <a:effectLst/>
                <a:latin typeface="Noticia Text"/>
              </a:rPr>
              <a:t>Myslím, že se nyní jedná o jasný globální problém a že panuje naprostý konsenzus, že lidská činnost vede ke zvyšování průměrných teplot. Opět absolutní shoda. Vím, že se s tím pan Turek může snažit polemizovat, ale nemůže, protože to nemá podloženo žádnými vědeckými studiemi.  </a:t>
            </a:r>
          </a:p>
          <a:p>
            <a:pPr algn="l"/>
            <a:endParaRPr lang="cs-CZ" sz="1600" i="0" dirty="0">
              <a:effectLst/>
              <a:latin typeface="Noticia Text"/>
            </a:endParaRPr>
          </a:p>
          <a:p>
            <a:pPr algn="l"/>
            <a:r>
              <a:rPr lang="cs-CZ" sz="1600" b="1" u="sng" dirty="0">
                <a:latin typeface="Noticia Text"/>
              </a:rPr>
              <a:t>Turek: </a:t>
            </a:r>
            <a:r>
              <a:rPr lang="cs-CZ" sz="1600" dirty="0">
                <a:latin typeface="Noticia Text"/>
              </a:rPr>
              <a:t> Pane moderátore, mohu reagovat? Jsem naprosto ohromen, že někdo jako Vy pane </a:t>
            </a:r>
            <a:r>
              <a:rPr lang="cs-CZ" sz="1600" dirty="0" err="1">
                <a:latin typeface="Noticia Text"/>
              </a:rPr>
              <a:t>Coxi</a:t>
            </a:r>
            <a:r>
              <a:rPr lang="cs-CZ" sz="1600" dirty="0">
                <a:latin typeface="Noticia Text"/>
              </a:rPr>
              <a:t>, kdo se věnuje kvantové fyzice a navazuje na poznatky profesora Johna F. </a:t>
            </a:r>
            <a:r>
              <a:rPr lang="cs-CZ" sz="1600" dirty="0" err="1">
                <a:latin typeface="Noticia Text"/>
              </a:rPr>
              <a:t>Clausera</a:t>
            </a:r>
            <a:r>
              <a:rPr lang="cs-CZ" sz="1600" dirty="0">
                <a:latin typeface="Noticia Text"/>
              </a:rPr>
              <a:t>, nositele Nobelovi ceny, fantastického vědce, který věří v empirické důkazy, cituje nějaký konsensus.</a:t>
            </a:r>
          </a:p>
          <a:p>
            <a:pPr algn="l"/>
            <a:endParaRPr lang="cs-CZ" sz="1600" i="0" dirty="0">
              <a:effectLst/>
              <a:latin typeface="Noticia Text"/>
            </a:endParaRPr>
          </a:p>
          <a:p>
            <a:pPr algn="l"/>
            <a:r>
              <a:rPr lang="cs-CZ" sz="1600" b="1" dirty="0" err="1">
                <a:latin typeface="Noticia Text"/>
              </a:rPr>
              <a:t>Cox</a:t>
            </a:r>
            <a:r>
              <a:rPr lang="cs-CZ" sz="1600" b="1" dirty="0">
                <a:latin typeface="Noticia Text"/>
              </a:rPr>
              <a:t>: </a:t>
            </a:r>
            <a:r>
              <a:rPr lang="cs-CZ" sz="1600" dirty="0" err="1">
                <a:latin typeface="Noticia Text"/>
              </a:rPr>
              <a:t>Okey</a:t>
            </a:r>
            <a:r>
              <a:rPr lang="cs-CZ" sz="1600" dirty="0">
                <a:latin typeface="Noticia Text"/>
              </a:rPr>
              <a:t>, mohu jen ukázat pár grafů?</a:t>
            </a:r>
            <a:endParaRPr lang="cs-CZ" sz="1600" b="1" dirty="0">
              <a:latin typeface="Noticia Text"/>
            </a:endParaRPr>
          </a:p>
          <a:p>
            <a:pPr algn="l"/>
            <a:r>
              <a:rPr lang="cs-CZ" sz="1600" dirty="0">
                <a:latin typeface="Noticia Text"/>
              </a:rPr>
              <a:t>*Ve dvou větách větě popíše stoupající teplotu a empirický důkaz cyklů CO2 a O2, kde jde pozorovat korelaci mezi přírůstkem člověkem vypouštěných emisí a nárustem teploty.</a:t>
            </a:r>
          </a:p>
          <a:p>
            <a:pPr algn="l"/>
            <a:endParaRPr lang="cs-CZ" sz="1600" i="0" dirty="0">
              <a:effectLst/>
              <a:latin typeface="Noticia Text"/>
            </a:endParaRPr>
          </a:p>
          <a:p>
            <a:pPr algn="l"/>
            <a:r>
              <a:rPr lang="cs-CZ" sz="1600" b="1" i="0" u="sng" dirty="0">
                <a:effectLst/>
                <a:latin typeface="Noticia Text"/>
              </a:rPr>
              <a:t>Turek: </a:t>
            </a:r>
            <a:r>
              <a:rPr lang="cs-CZ" sz="1600" i="0" dirty="0">
                <a:effectLst/>
                <a:latin typeface="Noticia Text"/>
              </a:rPr>
              <a:t>Za prvé, že data byla zmanipulována a my víme, že 30. léta 20. století..</a:t>
            </a:r>
          </a:p>
          <a:p>
            <a:pPr algn="l"/>
            <a:endParaRPr lang="cs-CZ" sz="1600" dirty="0">
              <a:latin typeface="Noticia Text"/>
            </a:endParaRPr>
          </a:p>
          <a:p>
            <a:pPr algn="l"/>
            <a:r>
              <a:rPr lang="cs-CZ" sz="1600" b="1" i="0" u="sng" dirty="0" err="1">
                <a:effectLst/>
                <a:latin typeface="Noticia Text"/>
              </a:rPr>
              <a:t>Cox</a:t>
            </a:r>
            <a:r>
              <a:rPr lang="cs-CZ" sz="1600" b="1" i="0" u="sng" dirty="0">
                <a:effectLst/>
                <a:latin typeface="Noticia Text"/>
              </a:rPr>
              <a:t>: </a:t>
            </a:r>
            <a:r>
              <a:rPr lang="cs-CZ" sz="1600" i="0" dirty="0">
                <a:effectLst/>
                <a:latin typeface="Noticia Text"/>
              </a:rPr>
              <a:t>Počkat, manipulována? Kým?</a:t>
            </a:r>
          </a:p>
          <a:p>
            <a:pPr algn="l"/>
            <a:endParaRPr lang="cs-CZ" sz="1600" dirty="0">
              <a:latin typeface="Noticia Text"/>
            </a:endParaRPr>
          </a:p>
          <a:p>
            <a:pPr algn="l"/>
            <a:r>
              <a:rPr lang="cs-CZ" sz="1600" b="1" i="0" u="sng" dirty="0">
                <a:effectLst/>
                <a:latin typeface="Noticia Text"/>
              </a:rPr>
              <a:t>Turek: </a:t>
            </a:r>
            <a:r>
              <a:rPr lang="cs-CZ" sz="1600" i="0" dirty="0">
                <a:effectLst/>
                <a:latin typeface="Noticia Text"/>
              </a:rPr>
              <a:t>No vědci z NASA.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216B493-8940-F045-A8F6-ACD8E5D09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5126"/>
            <a:ext cx="11215255" cy="756308"/>
          </a:xfrm>
        </p:spPr>
        <p:txBody>
          <a:bodyPr>
            <a:normAutofit fontScale="90000"/>
          </a:bodyPr>
          <a:lstStyle/>
          <a:p>
            <a:r>
              <a:rPr lang="en-GB" dirty="0"/>
              <a:t>Choose your </a:t>
            </a:r>
            <a:r>
              <a:rPr lang="en-GB" dirty="0" err="1"/>
              <a:t>Zdroj</a:t>
            </a:r>
            <a:r>
              <a:rPr lang="en-GB" dirty="0"/>
              <a:t>, </a:t>
            </a:r>
            <a:r>
              <a:rPr lang="en-GB" dirty="0" err="1"/>
              <a:t>kterému</a:t>
            </a:r>
            <a:r>
              <a:rPr lang="en-GB" dirty="0"/>
              <a:t> </a:t>
            </a:r>
            <a:r>
              <a:rPr lang="en-GB" dirty="0" err="1"/>
              <a:t>budeš</a:t>
            </a:r>
            <a:r>
              <a:rPr lang="en-GB" dirty="0"/>
              <a:t> </a:t>
            </a:r>
            <a:r>
              <a:rPr lang="en-GB" dirty="0" err="1"/>
              <a:t>důvěřovat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303899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D629FA-EBA8-34A7-8D87-BDCD0CD94C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655AA78-0002-AE51-9582-23EA9A5B8C7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cs-CZ" dirty="0"/>
              <a:t># Klimatické vzdělávání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47E775-A72F-6626-3FEC-2A19CE767E2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179248E-A2BE-4DDC-8C2D-3AE2F36B43AD}" type="slidenum">
              <a:rPr lang="cs-CZ" smtClean="0"/>
              <a:pPr/>
              <a:t>14</a:t>
            </a:fld>
            <a:endParaRPr lang="cs-CZ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2D5B8B-68F4-4BDA-000F-810ED61ACD71}"/>
              </a:ext>
            </a:extLst>
          </p:cNvPr>
          <p:cNvSpPr txBox="1"/>
          <p:nvPr/>
        </p:nvSpPr>
        <p:spPr>
          <a:xfrm>
            <a:off x="838200" y="1121434"/>
            <a:ext cx="10515600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cs-CZ" sz="1800" b="1" i="0" u="sng" dirty="0">
                <a:effectLst/>
                <a:latin typeface="Noticia Text"/>
              </a:rPr>
              <a:t>Moderátor:</a:t>
            </a:r>
            <a:r>
              <a:rPr lang="cs-CZ" sz="1800" i="0" dirty="0">
                <a:effectLst/>
                <a:latin typeface="Noticia Text"/>
              </a:rPr>
              <a:t> Pane Turku, musím Váš zastavit, jelikož to co tvrdíte, je závažné obvinění. Slyšíte výklad vysoce kvalifikovaného vědce a vy jen říkáte, že tomu nevěříte. </a:t>
            </a:r>
          </a:p>
          <a:p>
            <a:pPr algn="l"/>
            <a:endParaRPr lang="cs-CZ" b="1" u="sng" dirty="0">
              <a:latin typeface="Noticia Text"/>
            </a:endParaRPr>
          </a:p>
          <a:p>
            <a:pPr algn="l"/>
            <a:r>
              <a:rPr lang="cs-CZ" sz="1800" b="1" i="0" u="sng" dirty="0">
                <a:effectLst/>
                <a:latin typeface="Noticia Text"/>
              </a:rPr>
              <a:t>Turek: </a:t>
            </a:r>
            <a:r>
              <a:rPr lang="en-GB" sz="1800" b="0" i="0" dirty="0" err="1">
                <a:effectLst/>
                <a:latin typeface="Noticia Text"/>
              </a:rPr>
              <a:t>Já</a:t>
            </a:r>
            <a:r>
              <a:rPr lang="en-GB" sz="1800" b="0" i="0" dirty="0">
                <a:effectLst/>
                <a:latin typeface="Noticia Text"/>
              </a:rPr>
              <a:t> se</a:t>
            </a:r>
            <a:r>
              <a:rPr lang="cs-CZ" sz="1800" b="0" i="0" dirty="0">
                <a:effectLst/>
                <a:latin typeface="Noticia Text"/>
              </a:rPr>
              <a:t> pouze</a:t>
            </a:r>
            <a:r>
              <a:rPr lang="en-GB" sz="1800" b="0" i="0" dirty="0">
                <a:effectLst/>
                <a:latin typeface="Noticia Text"/>
              </a:rPr>
              <a:t> </a:t>
            </a:r>
            <a:r>
              <a:rPr lang="en-GB" sz="1800" b="0" i="0" dirty="0" err="1">
                <a:effectLst/>
                <a:latin typeface="Noticia Text"/>
              </a:rPr>
              <a:t>obávám</a:t>
            </a:r>
            <a:r>
              <a:rPr lang="en-GB" sz="1800" b="0" i="0" dirty="0">
                <a:effectLst/>
                <a:latin typeface="Noticia Text"/>
              </a:rPr>
              <a:t>, </a:t>
            </a:r>
            <a:r>
              <a:rPr lang="en-GB" sz="1800" b="0" i="0" dirty="0" err="1">
                <a:effectLst/>
                <a:latin typeface="Noticia Text"/>
              </a:rPr>
              <a:t>že</a:t>
            </a:r>
            <a:r>
              <a:rPr lang="en-GB" sz="1800" b="0" i="0" dirty="0">
                <a:effectLst/>
                <a:latin typeface="Noticia Text"/>
              </a:rPr>
              <a:t> to </a:t>
            </a:r>
            <a:r>
              <a:rPr lang="en-GB" sz="1800" b="0" i="0" dirty="0" err="1">
                <a:effectLst/>
                <a:latin typeface="Noticia Text"/>
              </a:rPr>
              <a:t>tak</a:t>
            </a:r>
            <a:r>
              <a:rPr lang="en-GB" sz="1800" b="0" i="0" dirty="0">
                <a:effectLst/>
                <a:latin typeface="Noticia Text"/>
              </a:rPr>
              <a:t> </a:t>
            </a:r>
            <a:r>
              <a:rPr lang="en-GB" sz="1800" b="0" i="0" dirty="0" err="1">
                <a:effectLst/>
                <a:latin typeface="Noticia Text"/>
              </a:rPr>
              <a:t>nelze</a:t>
            </a:r>
            <a:r>
              <a:rPr lang="en-GB" sz="1800" b="0" i="0" dirty="0">
                <a:effectLst/>
                <a:latin typeface="Noticia Text"/>
              </a:rPr>
              <a:t> </a:t>
            </a:r>
            <a:r>
              <a:rPr lang="en-GB" sz="1800" b="0" i="0" dirty="0" err="1">
                <a:effectLst/>
                <a:latin typeface="Noticia Text"/>
              </a:rPr>
              <a:t>brát</a:t>
            </a:r>
            <a:r>
              <a:rPr lang="en-GB" sz="1800" b="0" i="0" dirty="0">
                <a:effectLst/>
                <a:latin typeface="Noticia Text"/>
              </a:rPr>
              <a:t>, </a:t>
            </a:r>
            <a:r>
              <a:rPr lang="en-GB" sz="1800" b="0" i="0" dirty="0" err="1">
                <a:effectLst/>
                <a:latin typeface="Noticia Text"/>
              </a:rPr>
              <a:t>že</a:t>
            </a:r>
            <a:r>
              <a:rPr lang="en-GB" sz="1800" b="0" i="0" dirty="0">
                <a:effectLst/>
                <a:latin typeface="Noticia Text"/>
              </a:rPr>
              <a:t> </a:t>
            </a:r>
            <a:r>
              <a:rPr lang="en-GB" sz="1800" b="0" i="0" dirty="0" err="1">
                <a:effectLst/>
                <a:latin typeface="Noticia Text"/>
              </a:rPr>
              <a:t>když</a:t>
            </a:r>
            <a:r>
              <a:rPr lang="en-GB" sz="1800" b="0" i="0" dirty="0">
                <a:effectLst/>
                <a:latin typeface="Noticia Text"/>
              </a:rPr>
              <a:t> </a:t>
            </a:r>
            <a:r>
              <a:rPr lang="en-GB" sz="1800" b="0" i="0" dirty="0" err="1">
                <a:effectLst/>
                <a:latin typeface="Noticia Text"/>
              </a:rPr>
              <a:t>zničíme</a:t>
            </a:r>
            <a:r>
              <a:rPr lang="en-GB" sz="1800" b="0" i="0" dirty="0">
                <a:effectLst/>
                <a:latin typeface="Noticia Text"/>
              </a:rPr>
              <a:t> </a:t>
            </a:r>
            <a:r>
              <a:rPr lang="en-GB" sz="1800" b="0" i="0" dirty="0" err="1">
                <a:effectLst/>
                <a:latin typeface="Noticia Text"/>
              </a:rPr>
              <a:t>průmysl</a:t>
            </a:r>
            <a:r>
              <a:rPr lang="en-GB" sz="1800" b="0" i="0" dirty="0">
                <a:effectLst/>
                <a:latin typeface="Noticia Text"/>
              </a:rPr>
              <a:t> v </a:t>
            </a:r>
            <a:r>
              <a:rPr lang="en-GB" sz="1800" b="0" i="0" dirty="0" err="1">
                <a:effectLst/>
                <a:latin typeface="Noticia Text"/>
              </a:rPr>
              <a:t>Evropě</a:t>
            </a:r>
            <a:r>
              <a:rPr lang="en-GB" sz="1800" b="0" i="0" dirty="0">
                <a:effectLst/>
                <a:latin typeface="Noticia Text"/>
              </a:rPr>
              <a:t>, </a:t>
            </a:r>
            <a:r>
              <a:rPr lang="en-GB" sz="1800" b="0" i="0" dirty="0" err="1">
                <a:effectLst/>
                <a:latin typeface="Noticia Text"/>
              </a:rPr>
              <a:t>tak</a:t>
            </a:r>
            <a:r>
              <a:rPr lang="en-GB" sz="1800" b="0" i="0" dirty="0">
                <a:effectLst/>
                <a:latin typeface="Noticia Text"/>
              </a:rPr>
              <a:t> </a:t>
            </a:r>
            <a:r>
              <a:rPr lang="en-GB" sz="1800" b="0" i="0" dirty="0" err="1">
                <a:effectLst/>
                <a:latin typeface="Noticia Text"/>
              </a:rPr>
              <a:t>si</a:t>
            </a:r>
            <a:r>
              <a:rPr lang="en-GB" sz="1800" b="0" i="0" dirty="0">
                <a:effectLst/>
                <a:latin typeface="Noticia Text"/>
              </a:rPr>
              <a:t> </a:t>
            </a:r>
            <a:r>
              <a:rPr lang="en-GB" sz="1800" b="0" i="0" dirty="0" err="1">
                <a:effectLst/>
                <a:latin typeface="Noticia Text"/>
              </a:rPr>
              <a:t>budeme</a:t>
            </a:r>
            <a:r>
              <a:rPr lang="en-GB" sz="1800" b="0" i="0" dirty="0">
                <a:effectLst/>
                <a:latin typeface="Noticia Text"/>
              </a:rPr>
              <a:t> ty </a:t>
            </a:r>
            <a:r>
              <a:rPr lang="en-GB" sz="1800" b="0" i="0" dirty="0" err="1">
                <a:effectLst/>
                <a:latin typeface="Noticia Text"/>
              </a:rPr>
              <a:t>věci</a:t>
            </a:r>
            <a:r>
              <a:rPr lang="en-GB" sz="1800" b="0" i="0" dirty="0">
                <a:effectLst/>
                <a:latin typeface="Noticia Text"/>
              </a:rPr>
              <a:t> </a:t>
            </a:r>
            <a:r>
              <a:rPr lang="en-GB" sz="1800" b="0" i="0" dirty="0" err="1">
                <a:effectLst/>
                <a:latin typeface="Noticia Text"/>
              </a:rPr>
              <a:t>kupovat</a:t>
            </a:r>
            <a:r>
              <a:rPr lang="en-GB" sz="1800" b="0" i="0" dirty="0">
                <a:effectLst/>
                <a:latin typeface="Noticia Text"/>
              </a:rPr>
              <a:t> z </a:t>
            </a:r>
            <a:r>
              <a:rPr lang="en-GB" sz="1800" b="0" i="0" dirty="0" err="1">
                <a:effectLst/>
                <a:latin typeface="Noticia Text"/>
              </a:rPr>
              <a:t>Číny</a:t>
            </a:r>
            <a:r>
              <a:rPr lang="en-GB" sz="1800" b="0" i="0" dirty="0">
                <a:effectLst/>
                <a:latin typeface="Noticia Text"/>
              </a:rPr>
              <a:t>, z Indie a z </a:t>
            </a:r>
            <a:r>
              <a:rPr lang="en-GB" sz="1800" b="0" i="0" dirty="0" err="1">
                <a:effectLst/>
                <a:latin typeface="Noticia Text"/>
              </a:rPr>
              <a:t>dalších</a:t>
            </a:r>
            <a:r>
              <a:rPr lang="en-GB" sz="1800" b="0" i="0" dirty="0">
                <a:effectLst/>
                <a:latin typeface="Noticia Text"/>
              </a:rPr>
              <a:t> </a:t>
            </a:r>
            <a:r>
              <a:rPr lang="en-GB" sz="1800" b="0" i="0" dirty="0" err="1">
                <a:effectLst/>
                <a:latin typeface="Noticia Text"/>
              </a:rPr>
              <a:t>zemí</a:t>
            </a:r>
            <a:r>
              <a:rPr lang="en-GB" sz="1800" b="0" i="0" dirty="0">
                <a:effectLst/>
                <a:latin typeface="Noticia Text"/>
              </a:rPr>
              <a:t> a </a:t>
            </a:r>
            <a:r>
              <a:rPr lang="en-GB" sz="1800" b="0" i="0" dirty="0" err="1">
                <a:effectLst/>
                <a:latin typeface="Noticia Text"/>
              </a:rPr>
              <a:t>tím</a:t>
            </a:r>
            <a:r>
              <a:rPr lang="en-GB" sz="1800" b="0" i="0" dirty="0">
                <a:effectLst/>
                <a:latin typeface="Noticia Text"/>
              </a:rPr>
              <a:t> </a:t>
            </a:r>
            <a:r>
              <a:rPr lang="en-GB" sz="1800" b="0" i="0" dirty="0" err="1">
                <a:effectLst/>
                <a:latin typeface="Noticia Text"/>
              </a:rPr>
              <a:t>tomu</a:t>
            </a:r>
            <a:r>
              <a:rPr lang="en-GB" sz="1800" b="0" i="0" dirty="0">
                <a:effectLst/>
                <a:latin typeface="Noticia Text"/>
              </a:rPr>
              <a:t> </a:t>
            </a:r>
            <a:r>
              <a:rPr lang="en-GB" sz="1800" b="0" i="0" dirty="0" err="1">
                <a:effectLst/>
                <a:latin typeface="Noticia Text"/>
              </a:rPr>
              <a:t>klimatu</a:t>
            </a:r>
            <a:r>
              <a:rPr lang="en-GB" sz="1800" b="0" i="0" dirty="0">
                <a:effectLst/>
                <a:latin typeface="Noticia Text"/>
              </a:rPr>
              <a:t> </a:t>
            </a:r>
            <a:r>
              <a:rPr lang="en-GB" sz="1800" b="0" i="0" dirty="0" err="1">
                <a:effectLst/>
                <a:latin typeface="Noticia Text"/>
              </a:rPr>
              <a:t>opravdu</a:t>
            </a:r>
            <a:r>
              <a:rPr lang="en-GB" sz="1800" b="0" i="0" dirty="0">
                <a:effectLst/>
                <a:latin typeface="Noticia Text"/>
              </a:rPr>
              <a:t> </a:t>
            </a:r>
            <a:r>
              <a:rPr lang="en-GB" sz="1800" b="0" i="0" dirty="0" err="1">
                <a:effectLst/>
                <a:latin typeface="Noticia Text"/>
              </a:rPr>
              <a:t>nepomůžeme</a:t>
            </a:r>
            <a:r>
              <a:rPr lang="en-GB" sz="1800" b="0" i="0" dirty="0">
                <a:effectLst/>
                <a:latin typeface="Noticia Text"/>
              </a:rPr>
              <a:t>. To je </a:t>
            </a:r>
            <a:r>
              <a:rPr lang="en-GB" sz="1800" b="0" i="0" dirty="0" err="1">
                <a:effectLst/>
                <a:latin typeface="Noticia Text"/>
              </a:rPr>
              <a:t>jednoznačný</a:t>
            </a:r>
            <a:r>
              <a:rPr lang="en-GB" sz="1800" b="0" i="0" dirty="0">
                <a:effectLst/>
                <a:latin typeface="Noticia Text"/>
              </a:rPr>
              <a:t> </a:t>
            </a:r>
            <a:r>
              <a:rPr lang="en-GB" sz="1800" b="0" i="0" dirty="0" err="1">
                <a:effectLst/>
                <a:latin typeface="Noticia Text"/>
              </a:rPr>
              <a:t>jasný</a:t>
            </a:r>
            <a:r>
              <a:rPr lang="en-GB" sz="1800" b="0" i="0" dirty="0">
                <a:effectLst/>
                <a:latin typeface="Noticia Text"/>
              </a:rPr>
              <a:t> </a:t>
            </a:r>
            <a:r>
              <a:rPr lang="en-GB" sz="1800" b="0" i="0" dirty="0" err="1">
                <a:effectLst/>
                <a:latin typeface="Noticia Text"/>
              </a:rPr>
              <a:t>fakt</a:t>
            </a:r>
            <a:r>
              <a:rPr lang="en-GB" sz="1800" b="0" i="0" dirty="0">
                <a:effectLst/>
                <a:latin typeface="Noticia Text"/>
              </a:rPr>
              <a:t>, je to </a:t>
            </a:r>
            <a:r>
              <a:rPr lang="en-GB" sz="1800" b="0" i="0" dirty="0" err="1">
                <a:effectLst/>
                <a:latin typeface="Noticia Text"/>
              </a:rPr>
              <a:t>poměrně</a:t>
            </a:r>
            <a:r>
              <a:rPr lang="en-GB" sz="1800" b="0" i="0" dirty="0">
                <a:effectLst/>
                <a:latin typeface="Noticia Text"/>
              </a:rPr>
              <a:t> </a:t>
            </a:r>
            <a:r>
              <a:rPr lang="en-GB" sz="1800" b="0" i="0" dirty="0" err="1">
                <a:effectLst/>
                <a:latin typeface="Noticia Text"/>
              </a:rPr>
              <a:t>jednoduché</a:t>
            </a:r>
            <a:r>
              <a:rPr lang="en-GB" sz="1800" b="0" i="0" dirty="0">
                <a:effectLst/>
                <a:latin typeface="Noticia Text"/>
              </a:rPr>
              <a:t>.</a:t>
            </a:r>
            <a:endParaRPr lang="cs-CZ" sz="1800" b="1" i="0" u="sng" dirty="0">
              <a:effectLst/>
              <a:latin typeface="Noticia Text"/>
            </a:endParaRPr>
          </a:p>
          <a:p>
            <a:pPr algn="l"/>
            <a:endParaRPr lang="cs-CZ" b="1" u="sng" dirty="0">
              <a:latin typeface="Noticia Text"/>
            </a:endParaRPr>
          </a:p>
          <a:p>
            <a:pPr algn="l"/>
            <a:r>
              <a:rPr lang="cs-CZ" sz="1800" b="1" i="0" u="sng" dirty="0">
                <a:effectLst/>
                <a:latin typeface="Noticia Text"/>
              </a:rPr>
              <a:t>Moderátor: </a:t>
            </a:r>
            <a:r>
              <a:rPr lang="en-GB" sz="1800" b="1" i="0" dirty="0">
                <a:effectLst/>
                <a:latin typeface="Noticia Text"/>
              </a:rPr>
              <a:t>Pane Turku, </a:t>
            </a:r>
            <a:r>
              <a:rPr lang="en-GB" sz="1800" b="1" i="0" dirty="0" err="1">
                <a:effectLst/>
                <a:latin typeface="Noticia Text"/>
              </a:rPr>
              <a:t>uznal</a:t>
            </a:r>
            <a:r>
              <a:rPr lang="en-GB" sz="1800" b="1" i="0" dirty="0">
                <a:effectLst/>
                <a:latin typeface="Noticia Text"/>
              </a:rPr>
              <a:t> </a:t>
            </a:r>
            <a:r>
              <a:rPr lang="en-GB" sz="1800" b="1" i="0" dirty="0" err="1">
                <a:effectLst/>
                <a:latin typeface="Noticia Text"/>
              </a:rPr>
              <a:t>byste</a:t>
            </a:r>
            <a:r>
              <a:rPr lang="en-GB" sz="1800" b="1" i="0" dirty="0">
                <a:effectLst/>
                <a:latin typeface="Noticia Text"/>
              </a:rPr>
              <a:t>, </a:t>
            </a:r>
            <a:r>
              <a:rPr lang="en-GB" sz="1800" b="1" i="0" dirty="0" err="1">
                <a:effectLst/>
                <a:latin typeface="Noticia Text"/>
              </a:rPr>
              <a:t>že</a:t>
            </a:r>
            <a:r>
              <a:rPr lang="en-GB" sz="1800" b="1" i="0" dirty="0">
                <a:effectLst/>
                <a:latin typeface="Noticia Text"/>
              </a:rPr>
              <a:t> </a:t>
            </a:r>
            <a:r>
              <a:rPr lang="en-GB" sz="1800" b="1" i="0" dirty="0" err="1">
                <a:effectLst/>
                <a:latin typeface="Noticia Text"/>
              </a:rPr>
              <a:t>svět</a:t>
            </a:r>
            <a:r>
              <a:rPr lang="en-GB" sz="1800" b="1" i="0" dirty="0">
                <a:effectLst/>
                <a:latin typeface="Noticia Text"/>
              </a:rPr>
              <a:t> se </a:t>
            </a:r>
            <a:r>
              <a:rPr lang="en-GB" sz="1800" b="1" i="0" dirty="0" err="1">
                <a:effectLst/>
                <a:latin typeface="Noticia Text"/>
              </a:rPr>
              <a:t>mění</a:t>
            </a:r>
            <a:r>
              <a:rPr lang="en-GB" sz="1800" b="1" i="0" dirty="0">
                <a:effectLst/>
                <a:latin typeface="Noticia Text"/>
              </a:rPr>
              <a:t> a </a:t>
            </a:r>
            <a:r>
              <a:rPr lang="en-GB" sz="1800" b="1" i="0" dirty="0" err="1">
                <a:effectLst/>
                <a:latin typeface="Noticia Text"/>
              </a:rPr>
              <a:t>Evropská</a:t>
            </a:r>
            <a:r>
              <a:rPr lang="en-GB" sz="1800" b="1" i="0" dirty="0">
                <a:effectLst/>
                <a:latin typeface="Noticia Text"/>
              </a:rPr>
              <a:t> </a:t>
            </a:r>
            <a:r>
              <a:rPr lang="en-GB" sz="1800" b="1" i="0" dirty="0" err="1">
                <a:effectLst/>
                <a:latin typeface="Noticia Text"/>
              </a:rPr>
              <a:t>unie</a:t>
            </a:r>
            <a:r>
              <a:rPr lang="en-GB" sz="1800" b="1" i="0" dirty="0">
                <a:effectLst/>
                <a:latin typeface="Noticia Text"/>
              </a:rPr>
              <a:t> se </a:t>
            </a:r>
            <a:r>
              <a:rPr lang="en-GB" sz="1800" b="1" i="0" dirty="0" err="1">
                <a:effectLst/>
                <a:latin typeface="Noticia Text"/>
              </a:rPr>
              <a:t>musí</a:t>
            </a:r>
            <a:r>
              <a:rPr lang="en-GB" sz="1800" b="1" i="0" dirty="0">
                <a:effectLst/>
                <a:latin typeface="Noticia Text"/>
              </a:rPr>
              <a:t> </a:t>
            </a:r>
            <a:r>
              <a:rPr lang="en-GB" sz="1800" b="1" i="0" dirty="0" err="1">
                <a:effectLst/>
                <a:latin typeface="Noticia Text"/>
              </a:rPr>
              <a:t>adaptovat</a:t>
            </a:r>
            <a:r>
              <a:rPr lang="en-GB" sz="1800" b="1" i="0" dirty="0">
                <a:effectLst/>
                <a:latin typeface="Noticia Text"/>
              </a:rPr>
              <a:t>?</a:t>
            </a:r>
            <a:endParaRPr lang="cs-CZ" sz="1800" b="1" i="0" dirty="0">
              <a:effectLst/>
              <a:latin typeface="Noticia Text"/>
            </a:endParaRPr>
          </a:p>
          <a:p>
            <a:pPr algn="l"/>
            <a:br>
              <a:rPr lang="en-GB" sz="1800" b="1" i="0" dirty="0">
                <a:effectLst/>
                <a:latin typeface="Noticia Text"/>
              </a:rPr>
            </a:br>
            <a:r>
              <a:rPr lang="en-GB" sz="1800" b="1" i="0" u="sng" dirty="0">
                <a:effectLst/>
                <a:latin typeface="Noticia Text"/>
              </a:rPr>
              <a:t>Turek: </a:t>
            </a:r>
            <a:r>
              <a:rPr lang="en-GB" sz="1800" b="0" i="0" dirty="0" err="1">
                <a:effectLst/>
                <a:latin typeface="Noticia Text"/>
              </a:rPr>
              <a:t>Svět</a:t>
            </a:r>
            <a:r>
              <a:rPr lang="en-GB" sz="1800" b="0" i="0" dirty="0">
                <a:effectLst/>
                <a:latin typeface="Noticia Text"/>
              </a:rPr>
              <a:t> se </a:t>
            </a:r>
            <a:r>
              <a:rPr lang="en-GB" sz="1800" b="0" i="0" dirty="0" err="1">
                <a:effectLst/>
                <a:latin typeface="Noticia Text"/>
              </a:rPr>
              <a:t>mění</a:t>
            </a:r>
            <a:r>
              <a:rPr lang="en-GB" sz="1800" b="0" i="0" dirty="0">
                <a:effectLst/>
                <a:latin typeface="Noticia Text"/>
              </a:rPr>
              <a:t> a </a:t>
            </a:r>
            <a:r>
              <a:rPr lang="en-GB" sz="1800" b="0" i="0" dirty="0" err="1">
                <a:effectLst/>
                <a:latin typeface="Noticia Text"/>
              </a:rPr>
              <a:t>Evropská</a:t>
            </a:r>
            <a:r>
              <a:rPr lang="en-GB" sz="1800" b="0" i="0" dirty="0">
                <a:effectLst/>
                <a:latin typeface="Noticia Text"/>
              </a:rPr>
              <a:t> </a:t>
            </a:r>
            <a:r>
              <a:rPr lang="en-GB" sz="1800" b="0" i="0" dirty="0" err="1">
                <a:effectLst/>
                <a:latin typeface="Noticia Text"/>
              </a:rPr>
              <a:t>unie</a:t>
            </a:r>
            <a:r>
              <a:rPr lang="en-GB" sz="1800" b="0" i="0" dirty="0">
                <a:effectLst/>
                <a:latin typeface="Noticia Text"/>
              </a:rPr>
              <a:t> by </a:t>
            </a:r>
            <a:r>
              <a:rPr lang="en-GB" sz="1800" b="0" i="0" dirty="0" err="1">
                <a:effectLst/>
                <a:latin typeface="Noticia Text"/>
              </a:rPr>
              <a:t>měla</a:t>
            </a:r>
            <a:r>
              <a:rPr lang="en-GB" sz="1800" b="0" i="0" dirty="0">
                <a:effectLst/>
                <a:latin typeface="Noticia Text"/>
              </a:rPr>
              <a:t> </a:t>
            </a:r>
            <a:r>
              <a:rPr lang="en-GB" sz="1800" b="0" i="0" dirty="0" err="1">
                <a:effectLst/>
                <a:latin typeface="Noticia Text"/>
              </a:rPr>
              <a:t>dělat</a:t>
            </a:r>
            <a:r>
              <a:rPr lang="en-GB" sz="1800" b="0" i="0" dirty="0">
                <a:effectLst/>
                <a:latin typeface="Noticia Text"/>
              </a:rPr>
              <a:t> </a:t>
            </a:r>
            <a:r>
              <a:rPr lang="en-GB" sz="1800" b="0" i="0" dirty="0" err="1">
                <a:effectLst/>
                <a:latin typeface="Noticia Text"/>
              </a:rPr>
              <a:t>všechno</a:t>
            </a:r>
            <a:r>
              <a:rPr lang="en-GB" sz="1800" b="0" i="0" dirty="0">
                <a:effectLst/>
                <a:latin typeface="Noticia Text"/>
              </a:rPr>
              <a:t> pro to, aby </a:t>
            </a:r>
            <a:r>
              <a:rPr lang="en-GB" sz="1800" b="0" i="0" dirty="0" err="1">
                <a:effectLst/>
                <a:latin typeface="Noticia Text"/>
              </a:rPr>
              <a:t>emisními</a:t>
            </a:r>
            <a:r>
              <a:rPr lang="en-GB" sz="1800" b="0" i="0" dirty="0">
                <a:effectLst/>
                <a:latin typeface="Noticia Text"/>
              </a:rPr>
              <a:t> </a:t>
            </a:r>
            <a:r>
              <a:rPr lang="en-GB" sz="1800" b="0" i="0" dirty="0" err="1">
                <a:effectLst/>
                <a:latin typeface="Noticia Text"/>
              </a:rPr>
              <a:t>povolenkami</a:t>
            </a:r>
            <a:r>
              <a:rPr lang="en-GB" sz="1800" b="0" i="0" dirty="0">
                <a:effectLst/>
                <a:latin typeface="Noticia Text"/>
              </a:rPr>
              <a:t> a Green </a:t>
            </a:r>
            <a:r>
              <a:rPr lang="en-GB" sz="1800" b="0" i="0" dirty="0" err="1">
                <a:effectLst/>
                <a:latin typeface="Noticia Text"/>
              </a:rPr>
              <a:t>Dealem</a:t>
            </a:r>
            <a:r>
              <a:rPr lang="en-GB" sz="1800" b="0" i="0" dirty="0">
                <a:effectLst/>
                <a:latin typeface="Noticia Text"/>
              </a:rPr>
              <a:t> </a:t>
            </a:r>
            <a:r>
              <a:rPr lang="en-GB" sz="1800" b="0" i="0" dirty="0" err="1">
                <a:effectLst/>
                <a:latin typeface="Noticia Text"/>
              </a:rPr>
              <a:t>nezdražovala</a:t>
            </a:r>
            <a:r>
              <a:rPr lang="en-GB" sz="1800" b="0" i="0" dirty="0">
                <a:effectLst/>
                <a:latin typeface="Noticia Text"/>
              </a:rPr>
              <a:t> </a:t>
            </a:r>
            <a:r>
              <a:rPr lang="en-GB" sz="1800" b="0" i="0" dirty="0" err="1">
                <a:effectLst/>
                <a:latin typeface="Noticia Text"/>
              </a:rPr>
              <a:t>energie</a:t>
            </a:r>
            <a:r>
              <a:rPr lang="en-GB" sz="1800" b="0" i="0" dirty="0">
                <a:effectLst/>
                <a:latin typeface="Noticia Text"/>
              </a:rPr>
              <a:t>, </a:t>
            </a:r>
            <a:r>
              <a:rPr lang="en-GB" sz="1800" b="0" i="0" dirty="0" err="1">
                <a:effectLst/>
                <a:latin typeface="Noticia Text"/>
              </a:rPr>
              <a:t>výrobu</a:t>
            </a:r>
            <a:r>
              <a:rPr lang="en-GB" sz="1800" b="0" i="0" dirty="0">
                <a:effectLst/>
                <a:latin typeface="Noticia Text"/>
              </a:rPr>
              <a:t> </a:t>
            </a:r>
            <a:r>
              <a:rPr lang="en-GB" sz="1800" b="0" i="0" dirty="0" err="1">
                <a:effectLst/>
                <a:latin typeface="Noticia Text"/>
              </a:rPr>
              <a:t>oceli</a:t>
            </a:r>
            <a:r>
              <a:rPr lang="en-GB" sz="1800" b="0" i="0" dirty="0">
                <a:effectLst/>
                <a:latin typeface="Noticia Text"/>
              </a:rPr>
              <a:t>, </a:t>
            </a:r>
            <a:r>
              <a:rPr lang="en-GB" sz="1800" b="0" i="0" dirty="0" err="1">
                <a:effectLst/>
                <a:latin typeface="Noticia Text"/>
              </a:rPr>
              <a:t>železa</a:t>
            </a:r>
            <a:r>
              <a:rPr lang="en-GB" sz="1800" b="0" i="0" dirty="0">
                <a:effectLst/>
                <a:latin typeface="Noticia Text"/>
              </a:rPr>
              <a:t>, </a:t>
            </a:r>
            <a:r>
              <a:rPr lang="en-GB" sz="1800" b="0" i="0" dirty="0" err="1">
                <a:effectLst/>
                <a:latin typeface="Noticia Text"/>
              </a:rPr>
              <a:t>skla</a:t>
            </a:r>
            <a:r>
              <a:rPr lang="en-GB" sz="1800" b="0" i="0" dirty="0">
                <a:effectLst/>
                <a:latin typeface="Noticia Text"/>
              </a:rPr>
              <a:t>, </a:t>
            </a:r>
            <a:r>
              <a:rPr lang="en-GB" sz="1800" b="0" i="0" dirty="0" err="1">
                <a:effectLst/>
                <a:latin typeface="Noticia Text"/>
              </a:rPr>
              <a:t>výrobu</a:t>
            </a:r>
            <a:r>
              <a:rPr lang="en-GB" sz="1800" b="0" i="0" dirty="0">
                <a:effectLst/>
                <a:latin typeface="Noticia Text"/>
              </a:rPr>
              <a:t> a </a:t>
            </a:r>
            <a:r>
              <a:rPr lang="en-GB" sz="1800" b="0" i="0" dirty="0" err="1">
                <a:effectLst/>
                <a:latin typeface="Noticia Text"/>
              </a:rPr>
              <a:t>produkci</a:t>
            </a:r>
            <a:r>
              <a:rPr lang="en-GB" sz="1800" b="0" i="0" dirty="0">
                <a:effectLst/>
                <a:latin typeface="Noticia Text"/>
              </a:rPr>
              <a:t> v </a:t>
            </a:r>
            <a:r>
              <a:rPr lang="en-GB" sz="1800" b="0" i="0" dirty="0" err="1">
                <a:effectLst/>
                <a:latin typeface="Noticia Text"/>
              </a:rPr>
              <a:t>továrnách</a:t>
            </a:r>
            <a:r>
              <a:rPr lang="en-GB" sz="1800" b="0" i="0" dirty="0">
                <a:effectLst/>
                <a:latin typeface="Noticia Text"/>
              </a:rPr>
              <a:t>.</a:t>
            </a:r>
            <a:endParaRPr lang="cs-CZ" sz="1800" b="0" i="0" dirty="0">
              <a:effectLst/>
              <a:latin typeface="Noticia Text"/>
            </a:endParaRPr>
          </a:p>
          <a:p>
            <a:pPr algn="l"/>
            <a:endParaRPr lang="cs-CZ" dirty="0">
              <a:latin typeface="Noticia Text"/>
            </a:endParaRPr>
          </a:p>
          <a:p>
            <a:pPr algn="l"/>
            <a:r>
              <a:rPr lang="cs-CZ" sz="1800" b="1" i="0" u="sng" dirty="0">
                <a:effectLst/>
                <a:latin typeface="Noticia Text"/>
              </a:rPr>
              <a:t>Moderátor: </a:t>
            </a:r>
            <a:r>
              <a:rPr lang="cs-CZ" sz="1800" b="0" i="0" dirty="0">
                <a:effectLst/>
                <a:latin typeface="Noticia Text"/>
              </a:rPr>
              <a:t>Pánové, děkuji Vám za diskuzi.</a:t>
            </a:r>
            <a:endParaRPr lang="en-GB" sz="1800" b="0" i="0" dirty="0">
              <a:effectLst/>
              <a:latin typeface="Noticia Text"/>
            </a:endParaRPr>
          </a:p>
          <a:p>
            <a:pPr algn="l"/>
            <a:r>
              <a:rPr lang="cs-CZ" sz="1800" b="1" i="0" u="sng" dirty="0">
                <a:effectLst/>
                <a:latin typeface="Noticia Text"/>
              </a:rPr>
              <a:t> </a:t>
            </a:r>
            <a:endParaRPr lang="en-GB" sz="1800" b="0" i="0" dirty="0">
              <a:effectLst/>
              <a:latin typeface="Noticia Text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4E57C35-FC1D-07BE-7B1D-BF8D75CBE8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5126"/>
            <a:ext cx="11215255" cy="756308"/>
          </a:xfrm>
        </p:spPr>
        <p:txBody>
          <a:bodyPr>
            <a:normAutofit fontScale="90000"/>
          </a:bodyPr>
          <a:lstStyle/>
          <a:p>
            <a:r>
              <a:rPr lang="en-GB" dirty="0"/>
              <a:t>Choose your </a:t>
            </a:r>
            <a:r>
              <a:rPr lang="en-GB" dirty="0" err="1"/>
              <a:t>Zdroj</a:t>
            </a:r>
            <a:r>
              <a:rPr lang="en-GB" dirty="0"/>
              <a:t>, </a:t>
            </a:r>
            <a:r>
              <a:rPr lang="en-GB" dirty="0" err="1"/>
              <a:t>kterému</a:t>
            </a:r>
            <a:r>
              <a:rPr lang="en-GB" dirty="0"/>
              <a:t> </a:t>
            </a:r>
            <a:r>
              <a:rPr lang="en-GB" dirty="0" err="1"/>
              <a:t>budeš</a:t>
            </a:r>
            <a:r>
              <a:rPr lang="en-GB" dirty="0"/>
              <a:t> </a:t>
            </a:r>
            <a:r>
              <a:rPr lang="en-GB" dirty="0" err="1"/>
              <a:t>důvěřovat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964501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568A0BD-2E43-1285-959F-8AA702ECF63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cs-CZ" dirty="0"/>
              <a:t># Klimatické vzdělávání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5C776B4-206B-B410-790E-4D5F3BE1944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179248E-A2BE-4DDC-8C2D-3AE2F36B43AD}" type="slidenum">
              <a:rPr lang="cs-CZ" smtClean="0"/>
              <a:pPr/>
              <a:t>15</a:t>
            </a:fld>
            <a:endParaRPr lang="cs-CZ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0DAB5A2-0868-5EAA-F3EB-580DBB07F9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226" y="540210"/>
            <a:ext cx="11927547" cy="5288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5004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DCA2B9E-EFCE-4382-E115-503AD57F883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cs-CZ" dirty="0"/>
              <a:t># Klimatické vzdělávání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029FFF6-3400-682C-FC67-7895EDD1AB5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179248E-A2BE-4DDC-8C2D-3AE2F36B43AD}" type="slidenum">
              <a:rPr lang="cs-CZ" smtClean="0"/>
              <a:pPr/>
              <a:t>16</a:t>
            </a:fld>
            <a:endParaRPr lang="cs-CZ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DEB3FD8-0FC4-2836-E25D-316EE13817F0}"/>
              </a:ext>
            </a:extLst>
          </p:cNvPr>
          <p:cNvSpPr txBox="1">
            <a:spLocks/>
          </p:cNvSpPr>
          <p:nvPr/>
        </p:nvSpPr>
        <p:spPr>
          <a:xfrm>
            <a:off x="717433" y="1540783"/>
            <a:ext cx="10515600" cy="1703160"/>
          </a:xfrm>
          <a:prstGeom prst="rect">
            <a:avLst/>
          </a:prstGeom>
        </p:spPr>
        <p:txBody>
          <a:bodyPr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00DC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dirty="0">
                <a:solidFill>
                  <a:schemeClr val="tx1"/>
                </a:solidFill>
                <a:latin typeface="Roboto" panose="02000000000000000000" pitchFamily="2" charset="0"/>
              </a:rPr>
              <a:t>ROZDĚLĚNÍ NA DVĚ SKUPINKY</a:t>
            </a:r>
          </a:p>
          <a:p>
            <a:pPr algn="ctr"/>
            <a:endParaRPr lang="cs-CZ" dirty="0">
              <a:solidFill>
                <a:schemeClr val="tx1"/>
              </a:solidFill>
              <a:latin typeface="Roboto" panose="02000000000000000000" pitchFamily="2" charset="0"/>
            </a:endParaRPr>
          </a:p>
          <a:p>
            <a:pPr algn="ctr"/>
            <a:r>
              <a:rPr lang="cs-CZ" sz="3300" b="0" dirty="0">
                <a:solidFill>
                  <a:schemeClr val="tx1"/>
                </a:solidFill>
                <a:latin typeface="Roboto" panose="02000000000000000000" pitchFamily="2" charset="0"/>
              </a:rPr>
              <a:t>Jelikož následuje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0F51BBE-29BC-06C3-65C1-27E1F0BB3DB3}"/>
              </a:ext>
            </a:extLst>
          </p:cNvPr>
          <p:cNvSpPr txBox="1">
            <a:spLocks/>
          </p:cNvSpPr>
          <p:nvPr/>
        </p:nvSpPr>
        <p:spPr>
          <a:xfrm>
            <a:off x="3467100" y="3880100"/>
            <a:ext cx="5257800" cy="1393575"/>
          </a:xfrm>
          <a:prstGeom prst="rect">
            <a:avLst/>
          </a:prstGeom>
        </p:spPr>
        <p:txBody>
          <a:bodyPr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00DC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dirty="0">
                <a:solidFill>
                  <a:schemeClr val="tx1"/>
                </a:solidFill>
                <a:latin typeface="Roboto" panose="02000000000000000000" pitchFamily="2" charset="0"/>
              </a:rPr>
              <a:t>1. Přírodovědecká část</a:t>
            </a:r>
          </a:p>
          <a:p>
            <a:pPr marL="742950" indent="-742950">
              <a:buAutoNum type="arabicPeriod"/>
            </a:pPr>
            <a:endParaRPr lang="cs-CZ" dirty="0">
              <a:solidFill>
                <a:schemeClr val="tx1"/>
              </a:solidFill>
              <a:latin typeface="Roboto" panose="02000000000000000000" pitchFamily="2" charset="0"/>
            </a:endParaRPr>
          </a:p>
          <a:p>
            <a:r>
              <a:rPr lang="cs-CZ" dirty="0">
                <a:solidFill>
                  <a:schemeClr val="tx1"/>
                </a:solidFill>
                <a:latin typeface="Roboto" panose="02000000000000000000" pitchFamily="2" charset="0"/>
              </a:rPr>
              <a:t>2. Emoční odolnost </a:t>
            </a:r>
            <a:endParaRPr lang="en-GB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5165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51ADBDC-4C1B-8919-4FC5-B0E1689ADC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49" y="2188029"/>
            <a:ext cx="5089979" cy="1987156"/>
          </a:xfrm>
        </p:spPr>
        <p:txBody>
          <a:bodyPr>
            <a:normAutofit fontScale="90000"/>
          </a:bodyPr>
          <a:lstStyle/>
          <a:p>
            <a:r>
              <a:rPr lang="en-GB" dirty="0" err="1"/>
              <a:t>Termokamera</a:t>
            </a:r>
            <a:r>
              <a:rPr lang="en-GB" dirty="0"/>
              <a:t> a </a:t>
            </a:r>
            <a:r>
              <a:rPr lang="cs-CZ" dirty="0"/>
              <a:t>tepelná kapacita </a:t>
            </a:r>
            <a:r>
              <a:rPr lang="en-GB" dirty="0" err="1"/>
              <a:t>materiál</a:t>
            </a:r>
            <a:r>
              <a:rPr lang="cs-CZ" dirty="0"/>
              <a:t>ů</a:t>
            </a:r>
            <a:br>
              <a:rPr lang="cs-CZ" dirty="0"/>
            </a:br>
            <a:br>
              <a:rPr lang="cs-CZ" dirty="0"/>
            </a:br>
            <a:r>
              <a:rPr lang="cs-CZ" dirty="0"/>
              <a:t>(15 minut)</a:t>
            </a:r>
            <a:br>
              <a:rPr lang="cs-CZ" dirty="0"/>
            </a:br>
            <a:br>
              <a:rPr lang="cs-CZ" dirty="0"/>
            </a:br>
            <a:endParaRPr lang="en-GB" dirty="0"/>
          </a:p>
        </p:txBody>
      </p:sp>
      <p:pic>
        <p:nvPicPr>
          <p:cNvPr id="6" name="Picture 5" descr="A camera with a person wearing a mask&#10;&#10;Description automatically generated">
            <a:extLst>
              <a:ext uri="{FF2B5EF4-FFF2-40B4-BE49-F238E27FC236}">
                <a16:creationId xmlns:a16="http://schemas.microsoft.com/office/drawing/2014/main" id="{9A43C0EB-F7B0-72FC-6DBE-2A72DECCA7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0972" y="-18275"/>
            <a:ext cx="6101027" cy="4013332"/>
          </a:xfrm>
          <a:prstGeom prst="rect">
            <a:avLst/>
          </a:prstGeom>
        </p:spPr>
      </p:pic>
      <p:pic>
        <p:nvPicPr>
          <p:cNvPr id="8" name="Picture 7" descr="A city with a road and buildings&#10;&#10;Description automatically generated with medium confidence">
            <a:extLst>
              <a:ext uri="{FF2B5EF4-FFF2-40B4-BE49-F238E27FC236}">
                <a16:creationId xmlns:a16="http://schemas.microsoft.com/office/drawing/2014/main" id="{F7208F78-EF66-8CDD-9ADE-A0141D1141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6086" y="3992257"/>
            <a:ext cx="3825914" cy="2865743"/>
          </a:xfrm>
          <a:prstGeom prst="rect">
            <a:avLst/>
          </a:prstGeom>
        </p:spPr>
      </p:pic>
      <p:pic>
        <p:nvPicPr>
          <p:cNvPr id="10" name="Picture 9" descr="A horse in a fenced in area&#10;&#10;Description automatically generated">
            <a:extLst>
              <a:ext uri="{FF2B5EF4-FFF2-40B4-BE49-F238E27FC236}">
                <a16:creationId xmlns:a16="http://schemas.microsoft.com/office/drawing/2014/main" id="{40C708EB-6F2F-1768-D9CC-E9409DB8D6C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2703" y="3992256"/>
            <a:ext cx="3643382" cy="2865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07772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8F3C0FDB-1EBF-A1C2-0E7B-768871D22E2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cs-CZ" dirty="0"/>
              <a:t># Klimatické Vzdělávání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94FA322-F2BD-8658-1A69-7318F943F85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179248E-A2BE-4DDC-8C2D-3AE2F36B43AD}" type="slidenum">
              <a:rPr lang="cs-CZ" smtClean="0"/>
              <a:pPr/>
              <a:t>18</a:t>
            </a:fld>
            <a:endParaRPr lang="cs-CZ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C00A92A-4DBA-00FF-8099-3FFD67F746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4502"/>
            <a:ext cx="12192000" cy="432899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59870C0-BB51-5902-0261-A0C93EA643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1783" y="492869"/>
            <a:ext cx="4420217" cy="771633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AE9E94E8-EC01-7314-EEC7-3BC47DA3D6ED}"/>
              </a:ext>
            </a:extLst>
          </p:cNvPr>
          <p:cNvSpPr txBox="1">
            <a:spLocks/>
          </p:cNvSpPr>
          <p:nvPr/>
        </p:nvSpPr>
        <p:spPr>
          <a:xfrm>
            <a:off x="838199" y="365126"/>
            <a:ext cx="11215255" cy="756308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00DC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dirty="0"/>
              <a:t>Odolné Brno 2050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9343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E05FA1-F17B-13F4-D66C-A056D933E4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B519908-8C9D-CF0D-1DC0-66517D2F376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cs-CZ" dirty="0"/>
              <a:t># Klimatické Vzdělávání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02F7BCA-B9E5-54D5-8A2E-E3456B271B2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179248E-A2BE-4DDC-8C2D-3AE2F36B43AD}" type="slidenum">
              <a:rPr lang="cs-CZ" smtClean="0"/>
              <a:pPr/>
              <a:t>19</a:t>
            </a:fld>
            <a:endParaRPr lang="cs-CZ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23713F4-E6AE-85E4-C61F-AAAF2DE27752}"/>
              </a:ext>
            </a:extLst>
          </p:cNvPr>
          <p:cNvSpPr txBox="1">
            <a:spLocks/>
          </p:cNvSpPr>
          <p:nvPr/>
        </p:nvSpPr>
        <p:spPr>
          <a:xfrm>
            <a:off x="838199" y="365126"/>
            <a:ext cx="11215255" cy="756308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00DC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dirty="0"/>
              <a:t>Bude tu hic</a:t>
            </a:r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45BCAE8-E9C4-42B6-0E65-6361C38AA6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3718" y="365126"/>
            <a:ext cx="4470849" cy="519585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8BA3538-0EDE-5514-40A6-498C40CB51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199" y="1242108"/>
            <a:ext cx="3517110" cy="364657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EBE23A1-07FB-BAFA-4016-9166F6B514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615892"/>
            <a:ext cx="6601746" cy="55252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A4AB414-56D3-88F0-E7B6-16276A0F27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60" y="5232671"/>
            <a:ext cx="2010056" cy="390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20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An iceberg on a blue surface&#10;&#10;Description automatically generated">
            <a:extLst>
              <a:ext uri="{FF2B5EF4-FFF2-40B4-BE49-F238E27FC236}">
                <a16:creationId xmlns:a16="http://schemas.microsoft.com/office/drawing/2014/main" id="{BFB460D8-6DCB-B151-4A93-35AA8A788C9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57" r="5457"/>
          <a:stretch>
            <a:fillRect/>
          </a:stretch>
        </p:blipFill>
        <p:spPr/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A8165320-6FD3-C837-29A7-30A8A5B091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err="1"/>
              <a:t>Úvod</a:t>
            </a:r>
            <a:br>
              <a:rPr lang="en-GB" dirty="0"/>
            </a:br>
            <a:r>
              <a:rPr lang="cs-CZ" dirty="0"/>
              <a:t>(20</a:t>
            </a:r>
            <a:r>
              <a:rPr lang="en-GB" dirty="0"/>
              <a:t> </a:t>
            </a:r>
            <a:r>
              <a:rPr lang="en-GB" dirty="0" err="1"/>
              <a:t>minut</a:t>
            </a:r>
            <a:r>
              <a:rPr lang="cs-CZ" dirty="0"/>
              <a:t>)</a:t>
            </a:r>
            <a:br>
              <a:rPr lang="cs-CZ" dirty="0"/>
            </a:br>
            <a:br>
              <a:rPr lang="en-GB" dirty="0"/>
            </a:b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5492ED9-3DC8-D1A5-9AAC-561D666D01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192437"/>
            <a:ext cx="4827078" cy="1534108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dirty="0" err="1"/>
              <a:t>představení</a:t>
            </a:r>
            <a:r>
              <a:rPr lang="en-GB" sz="1800" dirty="0"/>
              <a:t> </a:t>
            </a:r>
            <a:r>
              <a:rPr lang="en-GB" sz="1800" dirty="0" err="1"/>
              <a:t>lektorského</a:t>
            </a:r>
            <a:r>
              <a:rPr lang="en-GB" sz="1800" dirty="0"/>
              <a:t> </a:t>
            </a:r>
            <a:r>
              <a:rPr lang="en-GB" sz="1800" dirty="0" err="1"/>
              <a:t>týmu</a:t>
            </a:r>
            <a:endParaRPr lang="cs-CZ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dirty="0" err="1"/>
              <a:t>rozdání</a:t>
            </a:r>
            <a:r>
              <a:rPr lang="en-GB" sz="1800" dirty="0"/>
              <a:t> </a:t>
            </a:r>
            <a:r>
              <a:rPr lang="en-GB" sz="1800" dirty="0" err="1"/>
              <a:t>jmenovek</a:t>
            </a:r>
            <a:endParaRPr lang="cs-CZ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800" dirty="0"/>
              <a:t>Video CO2 a pokus se svíčkou</a:t>
            </a:r>
            <a:endParaRPr lang="cs-CZ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800" dirty="0"/>
              <a:t>Koncepční mapa tématu klimatická změna</a:t>
            </a: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97236097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73253A3-7498-EDD0-6D3F-06AFD9A3341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cs-CZ" dirty="0"/>
              <a:t># Klimatické Vzdělávání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9A9C192-8531-A0F8-F4A4-98BC00CAA83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179248E-A2BE-4DDC-8C2D-3AE2F36B43AD}" type="slidenum">
              <a:rPr lang="cs-CZ" smtClean="0"/>
              <a:pPr/>
              <a:t>20</a:t>
            </a:fld>
            <a:endParaRPr lang="cs-CZ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5EA8CE3-E793-62E0-85FF-32FBA1F77B0D}"/>
              </a:ext>
            </a:extLst>
          </p:cNvPr>
          <p:cNvSpPr txBox="1">
            <a:spLocks/>
          </p:cNvSpPr>
          <p:nvPr/>
        </p:nvSpPr>
        <p:spPr>
          <a:xfrm>
            <a:off x="838199" y="365126"/>
            <a:ext cx="11215255" cy="756308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00DC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dirty="0"/>
              <a:t>Ještě že máme GIS (Geografické informační systémy)</a:t>
            </a:r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D4C9653-B01F-897E-3C2D-ED1B25849D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6254" y="990601"/>
            <a:ext cx="8699492" cy="5040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6878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7F65B1-3707-3ABB-FFC0-18F859D6FD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2F4E5D0-DA81-6519-B2BF-647487D99CE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cs-CZ" dirty="0"/>
              <a:t># Klimatické vzdělávání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AD56A25-36D1-921D-4339-62C386CAB5B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179248E-A2BE-4DDC-8C2D-3AE2F36B43AD}" type="slidenum">
              <a:rPr lang="cs-CZ" smtClean="0"/>
              <a:pPr/>
              <a:t>21</a:t>
            </a:fld>
            <a:endParaRPr lang="cs-CZ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87BDCC6-FEB8-281B-6E5D-5A5D526804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7836" y="0"/>
            <a:ext cx="10316327" cy="6155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55210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EDD45A6-16BD-C084-CF05-EC8710CC40A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cs-CZ" dirty="0"/>
              <a:t># Klimatické Vzdělávání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65E233A-CC74-2544-2138-887AA84E10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179248E-A2BE-4DDC-8C2D-3AE2F36B43AD}" type="slidenum">
              <a:rPr lang="cs-CZ" smtClean="0"/>
              <a:pPr/>
              <a:t>22</a:t>
            </a:fld>
            <a:endParaRPr lang="cs-CZ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4030CF1-1FA4-C399-9CEA-498221BAB56D}"/>
              </a:ext>
            </a:extLst>
          </p:cNvPr>
          <p:cNvSpPr txBox="1">
            <a:spLocks/>
          </p:cNvSpPr>
          <p:nvPr/>
        </p:nvSpPr>
        <p:spPr>
          <a:xfrm>
            <a:off x="838199" y="365126"/>
            <a:ext cx="11215255" cy="756308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00DC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dirty="0"/>
              <a:t>Výroba medailónků a koláží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248487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833BFD-1293-DE4B-FA57-3C8A22D2B2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86618E94-5450-EF69-897C-BD6C1A25370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cs-CZ" dirty="0"/>
              <a:t># Klimatické Vzdělávání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F8F1BED-92D7-5254-E4CE-504A1F5735C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179248E-A2BE-4DDC-8C2D-3AE2F36B43AD}" type="slidenum">
              <a:rPr lang="cs-CZ" smtClean="0"/>
              <a:pPr/>
              <a:t>23</a:t>
            </a:fld>
            <a:endParaRPr lang="cs-CZ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EB8FAB-E16D-7ECE-CE21-FCEFBBAA4166}"/>
              </a:ext>
            </a:extLst>
          </p:cNvPr>
          <p:cNvSpPr txBox="1">
            <a:spLocks/>
          </p:cNvSpPr>
          <p:nvPr/>
        </p:nvSpPr>
        <p:spPr>
          <a:xfrm>
            <a:off x="838199" y="365126"/>
            <a:ext cx="11215255" cy="756308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00DC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dirty="0"/>
              <a:t>Vernisáž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1575121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FF3807-1250-2680-7472-97A6212837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BDCBA05-5C7B-6C74-407D-BCEA0333279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cs-CZ" dirty="0"/>
              <a:t># Klimatické Vzdělávání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D7A6866-5C78-EE7B-07C9-B5532472306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179248E-A2BE-4DDC-8C2D-3AE2F36B43AD}" type="slidenum">
              <a:rPr lang="cs-CZ" smtClean="0"/>
              <a:pPr/>
              <a:t>24</a:t>
            </a:fld>
            <a:endParaRPr lang="cs-CZ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C3EC5E4-0094-2C6A-BD6F-9E2695C1D5AD}"/>
              </a:ext>
            </a:extLst>
          </p:cNvPr>
          <p:cNvSpPr txBox="1">
            <a:spLocks/>
          </p:cNvSpPr>
          <p:nvPr/>
        </p:nvSpPr>
        <p:spPr>
          <a:xfrm>
            <a:off x="838199" y="365126"/>
            <a:ext cx="11215255" cy="756308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000DC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dirty="0"/>
              <a:t>Reflexe</a:t>
            </a:r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9D05F7B-E091-9692-168E-6D58126AF2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06486" y="365126"/>
            <a:ext cx="4041460" cy="2660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429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5CF6BE-E7E7-8165-62D1-2A1AD55B2D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6017FC7-BB7C-089B-C9AA-8E712622B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/>
              <a:t>Klima dilema</a:t>
            </a:r>
            <a:br>
              <a:rPr lang="cs-CZ" dirty="0"/>
            </a:br>
            <a:r>
              <a:rPr lang="cs-CZ" dirty="0"/>
              <a:t>(15 minut)</a:t>
            </a:r>
            <a:br>
              <a:rPr lang="en-GB" dirty="0"/>
            </a:b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586FFBE-6731-2DFE-27B5-87F4A548B0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192437"/>
            <a:ext cx="4827078" cy="1534108"/>
          </a:xfrm>
        </p:spPr>
        <p:txBody>
          <a:bodyPr/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cs-CZ" sz="1800" b="0" i="0" u="none" strike="noStrike" baseline="0" dirty="0">
                <a:latin typeface="SegoeUI"/>
              </a:rPr>
              <a:t>Motivační hra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GB" sz="1800" b="0" i="0" u="none" strike="noStrike" baseline="0" dirty="0">
                <a:latin typeface="SegoeUI"/>
              </a:rPr>
              <a:t>Icebreaker</a:t>
            </a:r>
            <a:endParaRPr lang="cs-CZ" sz="1800" b="0" i="0" u="none" strike="noStrike" baseline="0" dirty="0">
              <a:latin typeface="SegoeUI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GB" sz="1800" b="0" i="0" u="none" strike="noStrike" baseline="0" dirty="0" err="1">
                <a:latin typeface="SegoeUI"/>
              </a:rPr>
              <a:t>rozdělení</a:t>
            </a:r>
            <a:r>
              <a:rPr lang="en-GB" sz="1800" b="0" i="0" u="none" strike="noStrike" baseline="0" dirty="0">
                <a:latin typeface="SegoeUI"/>
              </a:rPr>
              <a:t> </a:t>
            </a:r>
            <a:r>
              <a:rPr lang="en-GB" sz="1800" b="0" i="0" u="none" strike="noStrike" baseline="0" dirty="0" err="1">
                <a:latin typeface="SegoeUI"/>
              </a:rPr>
              <a:t>na</a:t>
            </a:r>
            <a:r>
              <a:rPr lang="en-GB" sz="1800" b="0" i="0" u="none" strike="noStrike" baseline="0" dirty="0">
                <a:latin typeface="SegoeUI"/>
              </a:rPr>
              <a:t> menší </a:t>
            </a:r>
            <a:r>
              <a:rPr lang="en-GB" sz="1800" b="0" i="0" u="none" strike="noStrike" baseline="0" dirty="0" err="1">
                <a:latin typeface="SegoeUI"/>
              </a:rPr>
              <a:t>skupinky</a:t>
            </a:r>
            <a:endParaRPr lang="en-GB" dirty="0"/>
          </a:p>
        </p:txBody>
      </p:sp>
      <p:pic>
        <p:nvPicPr>
          <p:cNvPr id="10" name="Picture 9" descr="A child holding a thermometer in front of solar panels&#10;&#10;Description automatically generated">
            <a:extLst>
              <a:ext uri="{FF2B5EF4-FFF2-40B4-BE49-F238E27FC236}">
                <a16:creationId xmlns:a16="http://schemas.microsoft.com/office/drawing/2014/main" id="{DE307163-B92E-E82F-E96A-862804A656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1514" y="-1"/>
            <a:ext cx="4430487" cy="3318589"/>
          </a:xfrm>
          <a:prstGeom prst="rect">
            <a:avLst/>
          </a:prstGeom>
        </p:spPr>
      </p:pic>
      <p:pic>
        <p:nvPicPr>
          <p:cNvPr id="12" name="Picture 11" descr="A person sitting on a ledge looking at windmills&#10;&#10;Description automatically generated">
            <a:extLst>
              <a:ext uri="{FF2B5EF4-FFF2-40B4-BE49-F238E27FC236}">
                <a16:creationId xmlns:a16="http://schemas.microsoft.com/office/drawing/2014/main" id="{11BD073D-DD36-82E9-BF7C-B8835610A3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8" y="3318588"/>
            <a:ext cx="4725298" cy="3539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87398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C7FC48-CC4C-1BA7-3740-5BD4494EF9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202BDA7-11A2-1CD9-A3D5-EA37001FEDA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33C84AA-7700-42AB-7322-6F21CEDBCD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858909"/>
            <a:ext cx="4827078" cy="2333527"/>
          </a:xfrm>
        </p:spPr>
        <p:txBody>
          <a:bodyPr>
            <a:normAutofit fontScale="90000"/>
          </a:bodyPr>
          <a:lstStyle/>
          <a:p>
            <a:r>
              <a:rPr lang="en-GB" dirty="0"/>
              <a:t>Co </a:t>
            </a:r>
            <a:r>
              <a:rPr lang="en-GB" dirty="0" err="1"/>
              <a:t>si</a:t>
            </a:r>
            <a:r>
              <a:rPr lang="en-GB" dirty="0"/>
              <a:t> o </a:t>
            </a:r>
            <a:r>
              <a:rPr lang="en-GB" dirty="0" err="1"/>
              <a:t>změně</a:t>
            </a:r>
            <a:r>
              <a:rPr lang="en-GB" dirty="0"/>
              <a:t> </a:t>
            </a:r>
            <a:r>
              <a:rPr lang="en-GB" dirty="0" err="1"/>
              <a:t>klimatu</a:t>
            </a:r>
            <a:r>
              <a:rPr lang="en-GB" dirty="0"/>
              <a:t> </a:t>
            </a:r>
            <a:r>
              <a:rPr lang="en-GB" dirty="0" err="1"/>
              <a:t>myslí</a:t>
            </a:r>
            <a:r>
              <a:rPr lang="en-GB" dirty="0"/>
              <a:t> </a:t>
            </a:r>
            <a:r>
              <a:rPr lang="en-GB" dirty="0" err="1"/>
              <a:t>občané</a:t>
            </a:r>
            <a:r>
              <a:rPr lang="en-GB" dirty="0"/>
              <a:t> </a:t>
            </a:r>
            <a:r>
              <a:rPr lang="en-GB" dirty="0" err="1"/>
              <a:t>Česka</a:t>
            </a:r>
            <a:r>
              <a:rPr lang="en-GB" dirty="0"/>
              <a:t>?</a:t>
            </a:r>
            <a:br>
              <a:rPr lang="cs-CZ" dirty="0"/>
            </a:br>
            <a:r>
              <a:rPr lang="cs-CZ" dirty="0"/>
              <a:t>(35 minut)</a:t>
            </a:r>
            <a:br>
              <a:rPr lang="cs-CZ" dirty="0"/>
            </a:br>
            <a:br>
              <a:rPr lang="en-GB" dirty="0"/>
            </a:b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8804894-AB2F-71D4-0B6E-4A9CD1F6DE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219272"/>
            <a:ext cx="4827078" cy="1534108"/>
          </a:xfrm>
        </p:spPr>
        <p:txBody>
          <a:bodyPr/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GB" sz="1800" b="0" i="0" u="none" strike="noStrike" baseline="0" dirty="0" err="1">
                <a:latin typeface="SegoeUI"/>
              </a:rPr>
              <a:t>společná</a:t>
            </a:r>
            <a:r>
              <a:rPr lang="en-GB" sz="1800" b="0" i="0" u="none" strike="noStrike" baseline="0" dirty="0">
                <a:latin typeface="SegoeUI"/>
              </a:rPr>
              <a:t> </a:t>
            </a:r>
            <a:r>
              <a:rPr lang="en-GB" sz="1800" b="0" i="0" u="none" strike="noStrike" baseline="0" dirty="0" err="1">
                <a:latin typeface="SegoeUI"/>
              </a:rPr>
              <a:t>reflexe</a:t>
            </a:r>
            <a:r>
              <a:rPr lang="en-GB" sz="1800" b="0" i="0" u="none" strike="noStrike" baseline="0" dirty="0">
                <a:latin typeface="SegoeUI"/>
              </a:rPr>
              <a:t> </a:t>
            </a:r>
            <a:r>
              <a:rPr lang="en-GB" sz="1800" b="0" i="0" u="none" strike="noStrike" baseline="0" dirty="0" err="1">
                <a:latin typeface="SegoeUI"/>
              </a:rPr>
              <a:t>průzkumu</a:t>
            </a:r>
            <a:r>
              <a:rPr lang="en-GB" sz="1800" b="0" i="0" u="none" strike="noStrike" baseline="0" dirty="0">
                <a:latin typeface="SegoeUI"/>
              </a:rPr>
              <a:t> </a:t>
            </a:r>
            <a:r>
              <a:rPr lang="en-GB" sz="1800" b="0" i="0" u="none" strike="noStrike" baseline="0" dirty="0" err="1">
                <a:latin typeface="SegoeUI"/>
              </a:rPr>
              <a:t>veřejného</a:t>
            </a:r>
            <a:r>
              <a:rPr lang="en-GB" sz="1800" b="0" i="0" u="none" strike="noStrike" baseline="0" dirty="0">
                <a:latin typeface="SegoeUI"/>
              </a:rPr>
              <a:t> </a:t>
            </a:r>
            <a:r>
              <a:rPr lang="en-GB" sz="1800" b="0" i="0" u="none" strike="noStrike" baseline="0" dirty="0" err="1">
                <a:latin typeface="SegoeUI"/>
              </a:rPr>
              <a:t>mínění</a:t>
            </a:r>
            <a:r>
              <a:rPr lang="en-GB" sz="1800" b="0" i="0" u="none" strike="noStrike" baseline="0" dirty="0">
                <a:latin typeface="SegoeUI"/>
              </a:rPr>
              <a:t> </a:t>
            </a:r>
            <a:r>
              <a:rPr lang="en-GB" sz="1800" b="0" i="0" u="none" strike="noStrike" baseline="0" dirty="0" err="1">
                <a:latin typeface="SegoeUI"/>
              </a:rPr>
              <a:t>České</a:t>
            </a:r>
            <a:r>
              <a:rPr lang="en-GB" sz="1800" b="0" i="0" u="none" strike="noStrike" baseline="0" dirty="0">
                <a:latin typeface="SegoeUI"/>
              </a:rPr>
              <a:t> </a:t>
            </a:r>
            <a:r>
              <a:rPr lang="en-GB" sz="1800" b="0" i="0" u="none" strike="noStrike" baseline="0" dirty="0" err="1">
                <a:latin typeface="SegoeUI"/>
              </a:rPr>
              <a:t>klima</a:t>
            </a:r>
            <a:r>
              <a:rPr lang="en-GB" sz="1800" b="0" i="0" u="none" strike="noStrike" baseline="0" dirty="0">
                <a:latin typeface="SegoeUI"/>
              </a:rPr>
              <a:t> 2024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9BCDD03-9BBD-2750-A680-2B9161B8B5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5960" y="0"/>
            <a:ext cx="2462348" cy="43434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DE41C2D-DE7F-330A-1191-92F57D6C1A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960" y="28052"/>
            <a:ext cx="2333194" cy="419122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8080623-6C9B-340F-348C-04F521BCDE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48283" y="14862"/>
            <a:ext cx="2643717" cy="417757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E263EBB-285C-6087-C26D-49044BC88F5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85960" y="4337210"/>
            <a:ext cx="7106040" cy="118800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EE66872-57C2-9637-98F4-BA675CBA664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23163" y="5518429"/>
            <a:ext cx="6368838" cy="1352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49870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F3A3B92-90F6-ED6C-96E2-1B9DFAA2401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cs-CZ" dirty="0"/>
              <a:t># Klimatické vzdělávání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E2FA394-8015-474F-F221-3BDE1812DF2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179248E-A2BE-4DDC-8C2D-3AE2F36B43AD}" type="slidenum">
              <a:rPr lang="cs-CZ" smtClean="0"/>
              <a:pPr/>
              <a:t>5</a:t>
            </a:fld>
            <a:endParaRPr lang="cs-CZ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35B56F9-6A5F-B5E7-6873-36D53F3CF1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3365" y="0"/>
            <a:ext cx="9645269" cy="6112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56208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3B58D6-042C-1E8C-9DC5-BB0AD60B48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b="1" dirty="0" err="1">
                <a:solidFill>
                  <a:schemeClr val="tx1"/>
                </a:solidFill>
                <a:latin typeface="Roboto" panose="02000000000000000000" pitchFamily="2" charset="0"/>
              </a:rPr>
              <a:t>Choose</a:t>
            </a:r>
            <a:r>
              <a:rPr lang="cs-CZ" b="1" dirty="0">
                <a:solidFill>
                  <a:schemeClr val="tx1"/>
                </a:solidFill>
                <a:latin typeface="Roboto" panose="02000000000000000000" pitchFamily="2" charset="0"/>
              </a:rPr>
              <a:t> </a:t>
            </a:r>
            <a:r>
              <a:rPr lang="cs-CZ" b="1" dirty="0" err="1">
                <a:solidFill>
                  <a:schemeClr val="tx1"/>
                </a:solidFill>
                <a:latin typeface="Roboto" panose="02000000000000000000" pitchFamily="2" charset="0"/>
              </a:rPr>
              <a:t>your</a:t>
            </a:r>
            <a:r>
              <a:rPr lang="cs-CZ" b="1" dirty="0">
                <a:solidFill>
                  <a:schemeClr val="tx1"/>
                </a:solidFill>
                <a:latin typeface="Roboto" panose="02000000000000000000" pitchFamily="2" charset="0"/>
              </a:rPr>
              <a:t> Zdroj, kterému budeš důvěřovat</a:t>
            </a:r>
            <a:br>
              <a:rPr lang="cs-CZ" b="1" dirty="0">
                <a:solidFill>
                  <a:schemeClr val="tx1"/>
                </a:solidFill>
                <a:latin typeface="Roboto" panose="02000000000000000000" pitchFamily="2" charset="0"/>
              </a:rPr>
            </a:br>
            <a:r>
              <a:rPr lang="cs-CZ" b="1" dirty="0">
                <a:solidFill>
                  <a:schemeClr val="tx1"/>
                </a:solidFill>
                <a:latin typeface="Roboto" panose="02000000000000000000" pitchFamily="2" charset="0"/>
              </a:rPr>
              <a:t>(15 minut)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ED3D8A3-6DEB-8805-82BE-BE4860D4421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cs-CZ" dirty="0"/>
              <a:t># Klimatické vzdělávání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BE36070-7CCC-151C-2131-6128ACA03D2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179248E-A2BE-4DDC-8C2D-3AE2F36B43AD}" type="slidenum">
              <a:rPr lang="cs-CZ" smtClean="0"/>
              <a:pPr/>
              <a:t>6</a:t>
            </a:fld>
            <a:endParaRPr lang="cs-CZ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213AD96-34DC-62C7-9981-38C386D28B1D}"/>
              </a:ext>
            </a:extLst>
          </p:cNvPr>
          <p:cNvSpPr txBox="1"/>
          <p:nvPr/>
        </p:nvSpPr>
        <p:spPr>
          <a:xfrm>
            <a:off x="717433" y="1861649"/>
            <a:ext cx="10636367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0" i="0" dirty="0">
                <a:effectLst/>
                <a:latin typeface="Roboto" panose="02000000000000000000" pitchFamily="2" charset="0"/>
              </a:rPr>
              <a:t>V </a:t>
            </a:r>
            <a:r>
              <a:rPr lang="en-GB" b="0" i="0" dirty="0" err="1">
                <a:effectLst/>
                <a:latin typeface="Roboto" panose="02000000000000000000" pitchFamily="2" charset="0"/>
              </a:rPr>
              <a:t>dnešním</a:t>
            </a:r>
            <a:r>
              <a:rPr lang="en-GB" b="0" i="0" dirty="0">
                <a:effectLst/>
                <a:latin typeface="Roboto" panose="02000000000000000000" pitchFamily="2" charset="0"/>
              </a:rPr>
              <a:t> </a:t>
            </a:r>
            <a:r>
              <a:rPr lang="en-GB" b="0" i="0" dirty="0" err="1">
                <a:effectLst/>
                <a:latin typeface="Roboto" panose="02000000000000000000" pitchFamily="2" charset="0"/>
              </a:rPr>
              <a:t>dílu</a:t>
            </a:r>
            <a:r>
              <a:rPr lang="en-GB" b="0" i="0" dirty="0">
                <a:effectLst/>
                <a:latin typeface="Roboto" panose="02000000000000000000" pitchFamily="2" charset="0"/>
              </a:rPr>
              <a:t> </a:t>
            </a:r>
            <a:r>
              <a:rPr lang="cs-CZ" b="1" dirty="0" err="1">
                <a:latin typeface="Roboto" panose="02000000000000000000" pitchFamily="2" charset="0"/>
              </a:rPr>
              <a:t>Choose</a:t>
            </a:r>
            <a:r>
              <a:rPr lang="cs-CZ" b="1" dirty="0">
                <a:latin typeface="Roboto" panose="02000000000000000000" pitchFamily="2" charset="0"/>
              </a:rPr>
              <a:t> </a:t>
            </a:r>
            <a:r>
              <a:rPr lang="cs-CZ" b="1" dirty="0" err="1">
                <a:latin typeface="Roboto" panose="02000000000000000000" pitchFamily="2" charset="0"/>
              </a:rPr>
              <a:t>your</a:t>
            </a:r>
            <a:r>
              <a:rPr lang="cs-CZ" b="1" dirty="0">
                <a:latin typeface="Roboto" panose="02000000000000000000" pitchFamily="2" charset="0"/>
              </a:rPr>
              <a:t> Zdroj, kterému budeš důvěřovat. Otázky klade </a:t>
            </a:r>
            <a:r>
              <a:rPr lang="cs-CZ" b="0" i="0" dirty="0">
                <a:effectLst/>
                <a:latin typeface="Roboto" panose="02000000000000000000" pitchFamily="2" charset="0"/>
              </a:rPr>
              <a:t>moderátor</a:t>
            </a:r>
            <a:r>
              <a:rPr lang="en-GB" b="0" i="0" dirty="0">
                <a:effectLst/>
                <a:latin typeface="Roboto" panose="02000000000000000000" pitchFamily="2" charset="0"/>
              </a:rPr>
              <a:t> </a:t>
            </a:r>
            <a:r>
              <a:rPr lang="cs-CZ" b="0" i="0" dirty="0">
                <a:effectLst/>
                <a:latin typeface="Roboto" panose="02000000000000000000" pitchFamily="2" charset="0"/>
              </a:rPr>
              <a:t>Petr Janíček</a:t>
            </a:r>
            <a:r>
              <a:rPr lang="en-GB" b="0" i="0" dirty="0">
                <a:effectLst/>
                <a:latin typeface="Roboto" panose="02000000000000000000" pitchFamily="2" charset="0"/>
              </a:rPr>
              <a:t> </a:t>
            </a:r>
            <a:r>
              <a:rPr lang="cs-CZ" b="0" i="0" dirty="0">
                <a:effectLst/>
                <a:latin typeface="Roboto" panose="02000000000000000000" pitchFamily="2" charset="0"/>
              </a:rPr>
              <a:t>hostům </a:t>
            </a:r>
            <a:r>
              <a:rPr lang="cs-CZ" b="1" dirty="0">
                <a:latin typeface="Roboto" panose="02000000000000000000" pitchFamily="2" charset="0"/>
              </a:rPr>
              <a:t>Filipu Turkovi a Brianu </a:t>
            </a:r>
            <a:r>
              <a:rPr lang="cs-CZ" b="1" dirty="0" err="1">
                <a:latin typeface="Roboto" panose="02000000000000000000" pitchFamily="2" charset="0"/>
              </a:rPr>
              <a:t>Coxovi</a:t>
            </a:r>
            <a:r>
              <a:rPr lang="en-GB" b="0" i="0" dirty="0">
                <a:effectLst/>
                <a:latin typeface="Roboto" panose="02000000000000000000" pitchFamily="2" charset="0"/>
              </a:rPr>
              <a:t> </a:t>
            </a:r>
            <a:r>
              <a:rPr lang="en-GB" b="0" i="0" dirty="0" err="1">
                <a:effectLst/>
                <a:latin typeface="Roboto" panose="02000000000000000000" pitchFamily="2" charset="0"/>
              </a:rPr>
              <a:t>ohledně</a:t>
            </a:r>
            <a:r>
              <a:rPr lang="en-GB" b="0" i="0" dirty="0">
                <a:effectLst/>
                <a:latin typeface="Roboto" panose="02000000000000000000" pitchFamily="2" charset="0"/>
              </a:rPr>
              <a:t> </a:t>
            </a:r>
            <a:r>
              <a:rPr lang="en-GB" b="0" i="0" dirty="0" err="1">
                <a:effectLst/>
                <a:latin typeface="Roboto" panose="02000000000000000000" pitchFamily="2" charset="0"/>
              </a:rPr>
              <a:t>tématu</a:t>
            </a:r>
            <a:r>
              <a:rPr lang="en-GB" b="0" i="0" dirty="0">
                <a:effectLst/>
                <a:latin typeface="Roboto" panose="02000000000000000000" pitchFamily="2" charset="0"/>
              </a:rPr>
              <a:t> </a:t>
            </a:r>
            <a:r>
              <a:rPr lang="en-GB" b="0" i="0" dirty="0" err="1">
                <a:effectLst/>
                <a:latin typeface="Roboto" panose="02000000000000000000" pitchFamily="2" charset="0"/>
              </a:rPr>
              <a:t>globální</a:t>
            </a:r>
            <a:r>
              <a:rPr lang="en-GB" b="0" i="0" dirty="0">
                <a:effectLst/>
                <a:latin typeface="Roboto" panose="02000000000000000000" pitchFamily="2" charset="0"/>
              </a:rPr>
              <a:t> </a:t>
            </a:r>
            <a:r>
              <a:rPr lang="en-GB" b="0" i="0" dirty="0" err="1">
                <a:effectLst/>
                <a:latin typeface="Roboto" panose="02000000000000000000" pitchFamily="2" charset="0"/>
              </a:rPr>
              <a:t>oteplování</a:t>
            </a:r>
            <a:r>
              <a:rPr lang="en-GB" b="0" i="0" dirty="0">
                <a:effectLst/>
                <a:latin typeface="Roboto" panose="02000000000000000000" pitchFamily="2" charset="0"/>
              </a:rPr>
              <a:t> a </a:t>
            </a:r>
            <a:r>
              <a:rPr lang="en-GB" b="0" i="0" dirty="0" err="1">
                <a:effectLst/>
                <a:latin typeface="Roboto" panose="02000000000000000000" pitchFamily="2" charset="0"/>
              </a:rPr>
              <a:t>klimatická</a:t>
            </a:r>
            <a:r>
              <a:rPr lang="en-GB" b="0" i="0" dirty="0">
                <a:effectLst/>
                <a:latin typeface="Roboto" panose="02000000000000000000" pitchFamily="2" charset="0"/>
              </a:rPr>
              <a:t> </a:t>
            </a:r>
            <a:r>
              <a:rPr lang="en-GB" b="0" i="0" dirty="0" err="1">
                <a:effectLst/>
                <a:latin typeface="Roboto" panose="02000000000000000000" pitchFamily="2" charset="0"/>
              </a:rPr>
              <a:t>krize</a:t>
            </a:r>
            <a:r>
              <a:rPr lang="en-GB" b="0" i="0" dirty="0">
                <a:effectLst/>
                <a:latin typeface="Roboto" panose="02000000000000000000" pitchFamily="2" charset="0"/>
              </a:rPr>
              <a:t>. </a:t>
            </a:r>
            <a:r>
              <a:rPr lang="en-GB" b="0" i="0" dirty="0" err="1">
                <a:effectLst/>
                <a:latin typeface="Roboto" panose="02000000000000000000" pitchFamily="2" charset="0"/>
              </a:rPr>
              <a:t>Komu</a:t>
            </a:r>
            <a:r>
              <a:rPr lang="en-GB" b="0" i="0" dirty="0">
                <a:effectLst/>
                <a:latin typeface="Roboto" panose="02000000000000000000" pitchFamily="2" charset="0"/>
              </a:rPr>
              <a:t> by </a:t>
            </a:r>
            <a:r>
              <a:rPr lang="en-GB" b="0" i="0" dirty="0" err="1">
                <a:effectLst/>
                <a:latin typeface="Roboto" panose="02000000000000000000" pitchFamily="2" charset="0"/>
              </a:rPr>
              <a:t>měla</a:t>
            </a:r>
            <a:r>
              <a:rPr lang="en-GB" b="0" i="0" dirty="0">
                <a:effectLst/>
                <a:latin typeface="Roboto" panose="02000000000000000000" pitchFamily="2" charset="0"/>
              </a:rPr>
              <a:t> v </a:t>
            </a:r>
            <a:r>
              <a:rPr lang="en-GB" b="0" i="0" dirty="0" err="1">
                <a:effectLst/>
                <a:latin typeface="Roboto" panose="02000000000000000000" pitchFamily="2" charset="0"/>
              </a:rPr>
              <a:t>této</a:t>
            </a:r>
            <a:r>
              <a:rPr lang="en-GB" b="0" i="0" dirty="0">
                <a:effectLst/>
                <a:latin typeface="Roboto" panose="02000000000000000000" pitchFamily="2" charset="0"/>
              </a:rPr>
              <a:t> </a:t>
            </a:r>
            <a:r>
              <a:rPr lang="en-GB" b="0" i="0" dirty="0" err="1">
                <a:effectLst/>
                <a:latin typeface="Roboto" panose="02000000000000000000" pitchFamily="2" charset="0"/>
              </a:rPr>
              <a:t>situaci</a:t>
            </a:r>
            <a:r>
              <a:rPr lang="en-GB" b="0" i="0" dirty="0">
                <a:effectLst/>
                <a:latin typeface="Roboto" panose="02000000000000000000" pitchFamily="2" charset="0"/>
              </a:rPr>
              <a:t> </a:t>
            </a:r>
            <a:r>
              <a:rPr lang="en-GB" b="0" i="0" dirty="0" err="1">
                <a:effectLst/>
                <a:latin typeface="Roboto" panose="02000000000000000000" pitchFamily="2" charset="0"/>
              </a:rPr>
              <a:t>vlastně</a:t>
            </a:r>
            <a:r>
              <a:rPr lang="en-GB" b="0" i="0" dirty="0">
                <a:effectLst/>
                <a:latin typeface="Roboto" panose="02000000000000000000" pitchFamily="2" charset="0"/>
              </a:rPr>
              <a:t> </a:t>
            </a:r>
            <a:r>
              <a:rPr lang="en-GB" b="0" i="0" dirty="0" err="1">
                <a:effectLst/>
                <a:latin typeface="Roboto" panose="02000000000000000000" pitchFamily="2" charset="0"/>
              </a:rPr>
              <a:t>společnost</a:t>
            </a:r>
            <a:r>
              <a:rPr lang="en-GB" b="0" i="0" dirty="0">
                <a:effectLst/>
                <a:latin typeface="Roboto" panose="02000000000000000000" pitchFamily="2" charset="0"/>
              </a:rPr>
              <a:t> </a:t>
            </a:r>
            <a:r>
              <a:rPr lang="en-GB" b="0" i="0" dirty="0" err="1">
                <a:effectLst/>
                <a:latin typeface="Roboto" panose="02000000000000000000" pitchFamily="2" charset="0"/>
              </a:rPr>
              <a:t>naslouchat</a:t>
            </a:r>
            <a:r>
              <a:rPr lang="en-GB" b="0" i="0" dirty="0">
                <a:effectLst/>
                <a:latin typeface="Roboto" panose="02000000000000000000" pitchFamily="2" charset="0"/>
              </a:rPr>
              <a:t>? </a:t>
            </a:r>
            <a:r>
              <a:rPr lang="en-GB" b="0" i="0" dirty="0" err="1">
                <a:effectLst/>
                <a:latin typeface="Roboto" panose="02000000000000000000" pitchFamily="2" charset="0"/>
              </a:rPr>
              <a:t>Čím</a:t>
            </a:r>
            <a:r>
              <a:rPr lang="en-GB" b="0" i="0" dirty="0">
                <a:effectLst/>
                <a:latin typeface="Roboto" panose="02000000000000000000" pitchFamily="2" charset="0"/>
              </a:rPr>
              <a:t> se </a:t>
            </a:r>
            <a:r>
              <a:rPr lang="en-GB" b="0" i="0" dirty="0" err="1">
                <a:effectLst/>
                <a:latin typeface="Roboto" panose="02000000000000000000" pitchFamily="2" charset="0"/>
              </a:rPr>
              <a:t>řídit</a:t>
            </a:r>
            <a:r>
              <a:rPr lang="en-GB" b="0" i="0" dirty="0">
                <a:effectLst/>
                <a:latin typeface="Roboto" panose="02000000000000000000" pitchFamily="2" charset="0"/>
              </a:rPr>
              <a:t>? </a:t>
            </a:r>
            <a:r>
              <a:rPr lang="en-GB" b="0" i="0" dirty="0" err="1">
                <a:effectLst/>
                <a:latin typeface="Roboto" panose="02000000000000000000" pitchFamily="2" charset="0"/>
              </a:rPr>
              <a:t>Stojí</a:t>
            </a:r>
            <a:r>
              <a:rPr lang="en-GB" b="0" i="0" dirty="0">
                <a:effectLst/>
                <a:latin typeface="Roboto" panose="02000000000000000000" pitchFamily="2" charset="0"/>
              </a:rPr>
              <a:t> </a:t>
            </a:r>
            <a:r>
              <a:rPr lang="en-GB" b="0" i="0" dirty="0" err="1">
                <a:effectLst/>
                <a:latin typeface="Roboto" panose="02000000000000000000" pitchFamily="2" charset="0"/>
              </a:rPr>
              <a:t>člověk</a:t>
            </a:r>
            <a:r>
              <a:rPr lang="en-GB" b="0" i="0" dirty="0">
                <a:effectLst/>
                <a:latin typeface="Roboto" panose="02000000000000000000" pitchFamily="2" charset="0"/>
              </a:rPr>
              <a:t> </a:t>
            </a:r>
            <a:r>
              <a:rPr lang="en-GB" b="0" i="0" dirty="0" err="1">
                <a:effectLst/>
                <a:latin typeface="Roboto" panose="02000000000000000000" pitchFamily="2" charset="0"/>
              </a:rPr>
              <a:t>opravdu</a:t>
            </a:r>
            <a:r>
              <a:rPr lang="en-GB" b="0" i="0" dirty="0">
                <a:effectLst/>
                <a:latin typeface="Roboto" panose="02000000000000000000" pitchFamily="2" charset="0"/>
              </a:rPr>
              <a:t> v </a:t>
            </a:r>
            <a:r>
              <a:rPr lang="en-GB" b="0" i="0" dirty="0" err="1">
                <a:effectLst/>
                <a:latin typeface="Roboto" panose="02000000000000000000" pitchFamily="2" charset="0"/>
              </a:rPr>
              <a:t>čele</a:t>
            </a:r>
            <a:r>
              <a:rPr lang="en-GB" b="0" i="0" dirty="0">
                <a:effectLst/>
                <a:latin typeface="Roboto" panose="02000000000000000000" pitchFamily="2" charset="0"/>
              </a:rPr>
              <a:t> </a:t>
            </a:r>
            <a:r>
              <a:rPr lang="en-GB" b="0" i="0" dirty="0" err="1">
                <a:effectLst/>
                <a:latin typeface="Roboto" panose="02000000000000000000" pitchFamily="2" charset="0"/>
              </a:rPr>
              <a:t>problému</a:t>
            </a:r>
            <a:r>
              <a:rPr lang="en-GB" b="0" i="0" dirty="0">
                <a:effectLst/>
                <a:latin typeface="Roboto" panose="02000000000000000000" pitchFamily="2" charset="0"/>
              </a:rPr>
              <a:t> </a:t>
            </a:r>
            <a:r>
              <a:rPr lang="en-GB" b="0" i="0" dirty="0" err="1">
                <a:effectLst/>
                <a:latin typeface="Roboto" panose="02000000000000000000" pitchFamily="2" charset="0"/>
              </a:rPr>
              <a:t>globálního</a:t>
            </a:r>
            <a:r>
              <a:rPr lang="en-GB" b="0" i="0" dirty="0">
                <a:effectLst/>
                <a:latin typeface="Roboto" panose="02000000000000000000" pitchFamily="2" charset="0"/>
              </a:rPr>
              <a:t> </a:t>
            </a:r>
            <a:r>
              <a:rPr lang="en-GB" b="0" i="0" dirty="0" err="1">
                <a:effectLst/>
                <a:latin typeface="Roboto" panose="02000000000000000000" pitchFamily="2" charset="0"/>
              </a:rPr>
              <a:t>oteplování</a:t>
            </a:r>
            <a:r>
              <a:rPr lang="en-GB" b="0" i="0" dirty="0">
                <a:effectLst/>
                <a:latin typeface="Roboto" panose="02000000000000000000" pitchFamily="2" charset="0"/>
              </a:rPr>
              <a:t>? Je </a:t>
            </a:r>
            <a:r>
              <a:rPr lang="en-GB" b="0" i="0" dirty="0" err="1">
                <a:effectLst/>
                <a:latin typeface="Roboto" panose="02000000000000000000" pitchFamily="2" charset="0"/>
              </a:rPr>
              <a:t>koncentrace</a:t>
            </a:r>
            <a:r>
              <a:rPr lang="en-GB" b="0" i="0" dirty="0">
                <a:effectLst/>
                <a:latin typeface="Roboto" panose="02000000000000000000" pitchFamily="2" charset="0"/>
              </a:rPr>
              <a:t> CO2 v </a:t>
            </a:r>
            <a:r>
              <a:rPr lang="en-GB" b="0" i="0" dirty="0" err="1">
                <a:effectLst/>
                <a:latin typeface="Roboto" panose="02000000000000000000" pitchFamily="2" charset="0"/>
              </a:rPr>
              <a:t>atmosféře</a:t>
            </a:r>
            <a:r>
              <a:rPr lang="en-GB" b="0" i="0" dirty="0">
                <a:effectLst/>
                <a:latin typeface="Roboto" panose="02000000000000000000" pitchFamily="2" charset="0"/>
              </a:rPr>
              <a:t> </a:t>
            </a:r>
            <a:r>
              <a:rPr lang="en-GB" b="0" i="0" dirty="0" err="1">
                <a:effectLst/>
                <a:latin typeface="Roboto" panose="02000000000000000000" pitchFamily="2" charset="0"/>
              </a:rPr>
              <a:t>nejvyšší</a:t>
            </a:r>
            <a:r>
              <a:rPr lang="en-GB" b="0" i="0" dirty="0">
                <a:effectLst/>
                <a:latin typeface="Roboto" panose="02000000000000000000" pitchFamily="2" charset="0"/>
              </a:rPr>
              <a:t> za </a:t>
            </a:r>
            <a:r>
              <a:rPr lang="en-GB" b="0" i="0" dirty="0" err="1">
                <a:effectLst/>
                <a:latin typeface="Roboto" panose="02000000000000000000" pitchFamily="2" charset="0"/>
              </a:rPr>
              <a:t>poslední</a:t>
            </a:r>
            <a:r>
              <a:rPr lang="en-GB" b="0" i="0" dirty="0">
                <a:effectLst/>
                <a:latin typeface="Roboto" panose="02000000000000000000" pitchFamily="2" charset="0"/>
              </a:rPr>
              <a:t> </a:t>
            </a:r>
            <a:r>
              <a:rPr lang="en-GB" b="0" i="0" dirty="0" err="1">
                <a:effectLst/>
                <a:latin typeface="Roboto" panose="02000000000000000000" pitchFamily="2" charset="0"/>
              </a:rPr>
              <a:t>léta</a:t>
            </a:r>
            <a:r>
              <a:rPr lang="en-GB" b="0" i="0" dirty="0">
                <a:effectLst/>
                <a:latin typeface="Roboto" panose="02000000000000000000" pitchFamily="2" charset="0"/>
              </a:rPr>
              <a:t>? </a:t>
            </a:r>
            <a:endParaRPr lang="cs-CZ" b="0" i="0" dirty="0">
              <a:effectLst/>
              <a:latin typeface="Roboto" panose="02000000000000000000" pitchFamily="2" charset="0"/>
            </a:endParaRPr>
          </a:p>
          <a:p>
            <a:r>
              <a:rPr lang="en-GB" b="0" i="0" dirty="0">
                <a:effectLst/>
                <a:latin typeface="Roboto" panose="02000000000000000000" pitchFamily="2" charset="0"/>
              </a:rPr>
              <a:t>… </a:t>
            </a:r>
            <a:endParaRPr lang="cs-CZ" b="0" i="0" dirty="0">
              <a:effectLst/>
              <a:latin typeface="Roboto" panose="02000000000000000000" pitchFamily="2" charset="0"/>
            </a:endParaRPr>
          </a:p>
          <a:p>
            <a:r>
              <a:rPr lang="en-GB" b="0" i="0" dirty="0">
                <a:effectLst/>
                <a:latin typeface="Roboto" panose="02000000000000000000" pitchFamily="2" charset="0"/>
              </a:rPr>
              <a:t>A </a:t>
            </a:r>
            <a:r>
              <a:rPr lang="en-GB" b="0" i="0" dirty="0" err="1">
                <a:effectLst/>
                <a:latin typeface="Roboto" panose="02000000000000000000" pitchFamily="2" charset="0"/>
              </a:rPr>
              <a:t>čeká</a:t>
            </a:r>
            <a:r>
              <a:rPr lang="en-GB" b="0" i="0" dirty="0">
                <a:effectLst/>
                <a:latin typeface="Roboto" panose="02000000000000000000" pitchFamily="2" charset="0"/>
              </a:rPr>
              <a:t> </a:t>
            </a:r>
            <a:r>
              <a:rPr lang="en-GB" b="0" i="0" dirty="0" err="1">
                <a:effectLst/>
                <a:latin typeface="Roboto" panose="02000000000000000000" pitchFamily="2" charset="0"/>
              </a:rPr>
              <a:t>nás</a:t>
            </a:r>
            <a:r>
              <a:rPr lang="en-GB" b="0" i="0" dirty="0">
                <a:effectLst/>
                <a:latin typeface="Roboto" panose="02000000000000000000" pitchFamily="2" charset="0"/>
              </a:rPr>
              <a:t> v </a:t>
            </a:r>
            <a:r>
              <a:rPr lang="en-GB" b="0" i="0" dirty="0" err="1">
                <a:effectLst/>
                <a:latin typeface="Roboto" panose="02000000000000000000" pitchFamily="2" charset="0"/>
              </a:rPr>
              <a:t>blízké</a:t>
            </a:r>
            <a:r>
              <a:rPr lang="en-GB" b="0" i="0" dirty="0">
                <a:effectLst/>
                <a:latin typeface="Roboto" panose="02000000000000000000" pitchFamily="2" charset="0"/>
              </a:rPr>
              <a:t> </a:t>
            </a:r>
            <a:r>
              <a:rPr lang="en-GB" b="0" i="0" dirty="0" err="1">
                <a:effectLst/>
                <a:latin typeface="Roboto" panose="02000000000000000000" pitchFamily="2" charset="0"/>
              </a:rPr>
              <a:t>době</a:t>
            </a:r>
            <a:r>
              <a:rPr lang="en-GB" b="0" i="0" dirty="0">
                <a:effectLst/>
                <a:latin typeface="Roboto" panose="02000000000000000000" pitchFamily="2" charset="0"/>
              </a:rPr>
              <a:t> </a:t>
            </a:r>
            <a:r>
              <a:rPr lang="en-GB" b="0" i="0" dirty="0" err="1">
                <a:effectLst/>
                <a:latin typeface="Roboto" panose="02000000000000000000" pitchFamily="2" charset="0"/>
              </a:rPr>
              <a:t>strmý</a:t>
            </a:r>
            <a:r>
              <a:rPr lang="en-GB" b="0" i="0" dirty="0">
                <a:effectLst/>
                <a:latin typeface="Roboto" panose="02000000000000000000" pitchFamily="2" charset="0"/>
              </a:rPr>
              <a:t> </a:t>
            </a:r>
            <a:r>
              <a:rPr lang="en-GB" b="0" i="0" dirty="0" err="1">
                <a:effectLst/>
                <a:latin typeface="Roboto" panose="02000000000000000000" pitchFamily="2" charset="0"/>
              </a:rPr>
              <a:t>nárust</a:t>
            </a:r>
            <a:r>
              <a:rPr lang="en-GB" b="0" i="0" dirty="0">
                <a:effectLst/>
                <a:latin typeface="Roboto" panose="02000000000000000000" pitchFamily="2" charset="0"/>
              </a:rPr>
              <a:t> </a:t>
            </a:r>
            <a:r>
              <a:rPr lang="en-GB" b="0" i="0" dirty="0" err="1">
                <a:effectLst/>
                <a:latin typeface="Roboto" panose="02000000000000000000" pitchFamily="2" charset="0"/>
              </a:rPr>
              <a:t>teplot</a:t>
            </a:r>
            <a:r>
              <a:rPr lang="en-GB" b="0" i="0" dirty="0">
                <a:effectLst/>
                <a:latin typeface="Roboto" panose="02000000000000000000" pitchFamily="2" charset="0"/>
              </a:rPr>
              <a:t>? </a:t>
            </a:r>
            <a:endParaRPr lang="cs-CZ" b="0" i="0" dirty="0">
              <a:effectLst/>
              <a:latin typeface="Roboto" panose="02000000000000000000" pitchFamily="2" charset="0"/>
            </a:endParaRPr>
          </a:p>
          <a:p>
            <a:endParaRPr lang="cs-CZ" dirty="0">
              <a:latin typeface="Roboto" panose="02000000000000000000" pitchFamily="2" charset="0"/>
            </a:endParaRPr>
          </a:p>
          <a:p>
            <a:r>
              <a:rPr lang="en-GB" b="0" i="0" dirty="0" err="1">
                <a:effectLst/>
                <a:latin typeface="Roboto" panose="02000000000000000000" pitchFamily="2" charset="0"/>
              </a:rPr>
              <a:t>Zjistěte</a:t>
            </a:r>
            <a:r>
              <a:rPr lang="en-GB" b="0" i="0" dirty="0">
                <a:effectLst/>
                <a:latin typeface="Roboto" panose="02000000000000000000" pitchFamily="2" charset="0"/>
              </a:rPr>
              <a:t> </a:t>
            </a:r>
            <a:r>
              <a:rPr lang="en-GB" b="0" i="0" dirty="0" err="1">
                <a:effectLst/>
                <a:latin typeface="Roboto" panose="02000000000000000000" pitchFamily="2" charset="0"/>
              </a:rPr>
              <a:t>odpovědi</a:t>
            </a:r>
            <a:r>
              <a:rPr lang="en-GB" b="0" i="0" dirty="0">
                <a:effectLst/>
                <a:latin typeface="Roboto" panose="02000000000000000000" pitchFamily="2" charset="0"/>
              </a:rPr>
              <a:t> </a:t>
            </a:r>
            <a:r>
              <a:rPr lang="en-GB" b="0" i="0" dirty="0" err="1">
                <a:effectLst/>
                <a:latin typeface="Roboto" panose="02000000000000000000" pitchFamily="2" charset="0"/>
              </a:rPr>
              <a:t>na</a:t>
            </a:r>
            <a:r>
              <a:rPr lang="en-GB" b="0" i="0" dirty="0">
                <a:effectLst/>
                <a:latin typeface="Roboto" panose="02000000000000000000" pitchFamily="2" charset="0"/>
              </a:rPr>
              <a:t> </a:t>
            </a:r>
            <a:r>
              <a:rPr lang="en-GB" b="0" i="0" dirty="0" err="1">
                <a:effectLst/>
                <a:latin typeface="Roboto" panose="02000000000000000000" pitchFamily="2" charset="0"/>
              </a:rPr>
              <a:t>tyto</a:t>
            </a:r>
            <a:r>
              <a:rPr lang="en-GB" b="0" i="0" dirty="0">
                <a:effectLst/>
                <a:latin typeface="Roboto" panose="02000000000000000000" pitchFamily="2" charset="0"/>
              </a:rPr>
              <a:t> </a:t>
            </a:r>
            <a:r>
              <a:rPr lang="en-GB" b="0" i="0" dirty="0" err="1">
                <a:effectLst/>
                <a:latin typeface="Roboto" panose="02000000000000000000" pitchFamily="2" charset="0"/>
              </a:rPr>
              <a:t>otázky</a:t>
            </a:r>
            <a:r>
              <a:rPr lang="en-GB" b="0" i="0" dirty="0">
                <a:effectLst/>
                <a:latin typeface="Roboto" panose="02000000000000000000" pitchFamily="2" charset="0"/>
              </a:rPr>
              <a:t> a </a:t>
            </a:r>
            <a:r>
              <a:rPr lang="en-GB" b="0" i="0" dirty="0" err="1">
                <a:effectLst/>
                <a:latin typeface="Roboto" panose="02000000000000000000" pitchFamily="2" charset="0"/>
              </a:rPr>
              <a:t>mnohem</a:t>
            </a:r>
            <a:r>
              <a:rPr lang="en-GB" b="0" i="0" dirty="0">
                <a:effectLst/>
                <a:latin typeface="Roboto" panose="02000000000000000000" pitchFamily="2" charset="0"/>
              </a:rPr>
              <a:t> </a:t>
            </a:r>
            <a:r>
              <a:rPr lang="en-GB" b="0" i="0" dirty="0" err="1">
                <a:effectLst/>
                <a:latin typeface="Roboto" panose="02000000000000000000" pitchFamily="2" charset="0"/>
              </a:rPr>
              <a:t>více</a:t>
            </a:r>
            <a:r>
              <a:rPr lang="en-GB" b="0" i="0" dirty="0">
                <a:effectLst/>
                <a:latin typeface="Roboto" panose="02000000000000000000" pitchFamily="2" charset="0"/>
              </a:rPr>
              <a:t>! 🌍🔥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597501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6" descr="A person with blonde hair&#10;&#10;Description automatically generated">
            <a:extLst>
              <a:ext uri="{FF2B5EF4-FFF2-40B4-BE49-F238E27FC236}">
                <a16:creationId xmlns:a16="http://schemas.microsoft.com/office/drawing/2014/main" id="{29FCE74C-5F93-4AFC-150E-A90858FF5D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>
          <a:xfrm>
            <a:off x="6096000" y="0"/>
            <a:ext cx="6096000" cy="685799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C0B7296-F983-F3D8-7131-BA1352E509D8}"/>
              </a:ext>
            </a:extLst>
          </p:cNvPr>
          <p:cNvSpPr txBox="1"/>
          <p:nvPr/>
        </p:nvSpPr>
        <p:spPr>
          <a:xfrm>
            <a:off x="666370" y="3017106"/>
            <a:ext cx="5107888" cy="28641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3999"/>
              </a:lnSpc>
            </a:pPr>
            <a:r>
              <a:rPr lang="cs-CZ" sz="2000" b="1" dirty="0">
                <a:solidFill>
                  <a:schemeClr val="bg1"/>
                </a:solidFill>
                <a:ea typeface="+mj-lt"/>
                <a:cs typeface="+mj-lt"/>
              </a:rPr>
              <a:t>Bc. Filip Turek</a:t>
            </a:r>
          </a:p>
          <a:p>
            <a:pPr marL="342900" indent="-342900">
              <a:lnSpc>
                <a:spcPct val="113999"/>
              </a:lnSpc>
              <a:buFont typeface="Arial" panose="020B0604020202020204" pitchFamily="34" charset="0"/>
              <a:buChar char="•"/>
            </a:pPr>
            <a:r>
              <a:rPr lang="cs-CZ" sz="2000" dirty="0">
                <a:solidFill>
                  <a:schemeClr val="bg1"/>
                </a:solidFill>
                <a:ea typeface="+mj-lt"/>
                <a:cs typeface="+mj-lt"/>
              </a:rPr>
              <a:t>Bývalý formulový pilot</a:t>
            </a:r>
          </a:p>
          <a:p>
            <a:pPr marL="342900" indent="-342900">
              <a:lnSpc>
                <a:spcPct val="113999"/>
              </a:lnSpc>
              <a:buFont typeface="Arial" panose="020B0604020202020204" pitchFamily="34" charset="0"/>
              <a:buChar char="•"/>
            </a:pPr>
            <a:r>
              <a:rPr lang="cs-CZ" sz="2000" dirty="0">
                <a:solidFill>
                  <a:schemeClr val="bg1"/>
                </a:solidFill>
                <a:ea typeface="+mj-lt"/>
                <a:cs typeface="+mj-lt"/>
              </a:rPr>
              <a:t>Podnikatel</a:t>
            </a:r>
          </a:p>
          <a:p>
            <a:pPr marL="342900" indent="-342900">
              <a:lnSpc>
                <a:spcPct val="113999"/>
              </a:lnSpc>
              <a:buFont typeface="Arial" panose="020B0604020202020204" pitchFamily="34" charset="0"/>
              <a:buChar char="•"/>
            </a:pPr>
            <a:r>
              <a:rPr lang="cs-CZ" sz="2000" dirty="0">
                <a:solidFill>
                  <a:schemeClr val="bg1"/>
                </a:solidFill>
                <a:ea typeface="+mj-lt"/>
                <a:cs typeface="+mj-lt"/>
              </a:rPr>
              <a:t>Europoslanec za politické hnutí Motoristé</a:t>
            </a:r>
          </a:p>
          <a:p>
            <a:pPr marL="342900" indent="-342900">
              <a:lnSpc>
                <a:spcPct val="113999"/>
              </a:lnSpc>
              <a:buFont typeface="Arial" panose="020B0604020202020204" pitchFamily="34" charset="0"/>
              <a:buChar char="•"/>
            </a:pPr>
            <a:r>
              <a:rPr lang="cs-CZ" sz="2000" dirty="0" err="1">
                <a:solidFill>
                  <a:schemeClr val="bg1"/>
                </a:solidFill>
                <a:ea typeface="+mj-lt"/>
                <a:cs typeface="+mj-lt"/>
              </a:rPr>
              <a:t>Influencer</a:t>
            </a:r>
            <a:r>
              <a:rPr lang="cs-CZ" sz="2000" dirty="0">
                <a:solidFill>
                  <a:schemeClr val="bg1"/>
                </a:solidFill>
                <a:ea typeface="+mj-lt"/>
                <a:cs typeface="+mj-lt"/>
              </a:rPr>
              <a:t> na sociálních sítích</a:t>
            </a:r>
          </a:p>
          <a:p>
            <a:pPr marL="342900" indent="-342900">
              <a:lnSpc>
                <a:spcPct val="113999"/>
              </a:lnSpc>
              <a:buFont typeface="Arial" panose="020B0604020202020204" pitchFamily="34" charset="0"/>
              <a:buChar char="•"/>
            </a:pPr>
            <a:r>
              <a:rPr lang="cs-CZ" sz="2000" dirty="0">
                <a:solidFill>
                  <a:schemeClr val="bg1"/>
                </a:solidFill>
                <a:ea typeface="+mj-lt"/>
                <a:cs typeface="+mj-lt"/>
              </a:rPr>
              <a:t>Kritik Green </a:t>
            </a:r>
            <a:r>
              <a:rPr lang="cs-CZ" sz="2000" dirty="0" err="1">
                <a:solidFill>
                  <a:schemeClr val="bg1"/>
                </a:solidFill>
                <a:ea typeface="+mj-lt"/>
                <a:cs typeface="+mj-lt"/>
              </a:rPr>
              <a:t>Dealu</a:t>
            </a:r>
            <a:endParaRPr lang="cs-CZ" sz="2000" dirty="0">
              <a:solidFill>
                <a:schemeClr val="bg1"/>
              </a:solidFill>
              <a:ea typeface="+mj-lt"/>
              <a:cs typeface="+mj-lt"/>
            </a:endParaRPr>
          </a:p>
          <a:p>
            <a:pPr>
              <a:lnSpc>
                <a:spcPct val="113999"/>
              </a:lnSpc>
            </a:pPr>
            <a:endParaRPr lang="cs-CZ" sz="2000" dirty="0">
              <a:solidFill>
                <a:schemeClr val="bg1"/>
              </a:solidFill>
              <a:ea typeface="+mj-lt"/>
              <a:cs typeface="+mj-lt"/>
            </a:endParaRPr>
          </a:p>
          <a:p>
            <a:pPr>
              <a:lnSpc>
                <a:spcPct val="113999"/>
              </a:lnSpc>
            </a:pPr>
            <a:endParaRPr lang="cs-CZ" sz="2000" dirty="0">
              <a:solidFill>
                <a:schemeClr val="bg1"/>
              </a:solidFill>
              <a:ea typeface="+mj-lt"/>
              <a:cs typeface="+mj-lt"/>
            </a:endParaRPr>
          </a:p>
        </p:txBody>
      </p:sp>
      <p:sp>
        <p:nvSpPr>
          <p:cNvPr id="6" name="Nadpis 2">
            <a:extLst>
              <a:ext uri="{FF2B5EF4-FFF2-40B4-BE49-F238E27FC236}">
                <a16:creationId xmlns:a16="http://schemas.microsoft.com/office/drawing/2014/main" id="{C7F67166-6A6A-8195-B46A-64C993E70F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198" y="1355681"/>
            <a:ext cx="5246518" cy="1171580"/>
          </a:xfrm>
        </p:spPr>
        <p:txBody>
          <a:bodyPr>
            <a:normAutofit fontScale="90000"/>
          </a:bodyPr>
          <a:lstStyle/>
          <a:p>
            <a:r>
              <a:rPr lang="cs-CZ" cap="small" dirty="0">
                <a:cs typeface="Arial"/>
              </a:rPr>
              <a:t>Sigma boy </a:t>
            </a:r>
            <a:br>
              <a:rPr lang="cs-CZ" cap="small" dirty="0">
                <a:cs typeface="Arial"/>
              </a:rPr>
            </a:br>
            <a:r>
              <a:rPr lang="cs-CZ" cap="small" dirty="0" err="1">
                <a:cs typeface="Arial"/>
              </a:rPr>
              <a:t>filip</a:t>
            </a:r>
            <a:r>
              <a:rPr lang="cs-CZ" cap="small" dirty="0">
                <a:cs typeface="Arial"/>
              </a:rPr>
              <a:t> </a:t>
            </a:r>
            <a:r>
              <a:rPr lang="cs-CZ" cap="small" dirty="0" err="1">
                <a:cs typeface="Arial"/>
              </a:rPr>
              <a:t>turek</a:t>
            </a:r>
            <a:endParaRPr lang="cs-CZ" cap="small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CA3D6E-86E0-C94D-5557-111522AE7866}"/>
              </a:ext>
            </a:extLst>
          </p:cNvPr>
          <p:cNvSpPr txBox="1"/>
          <p:nvPr/>
        </p:nvSpPr>
        <p:spPr>
          <a:xfrm>
            <a:off x="6096000" y="2002483"/>
            <a:ext cx="6096000" cy="13027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3999"/>
              </a:lnSpc>
            </a:pPr>
            <a:r>
              <a:rPr lang="cs-CZ" sz="3600" b="1" dirty="0">
                <a:ea typeface="+mj-lt"/>
                <a:cs typeface="+mj-lt"/>
              </a:rPr>
              <a:t>Pls, dej mi </a:t>
            </a:r>
            <a:r>
              <a:rPr lang="cs-CZ" sz="3600" b="1" dirty="0" err="1">
                <a:ea typeface="+mj-lt"/>
                <a:cs typeface="+mj-lt"/>
              </a:rPr>
              <a:t>subscribe</a:t>
            </a:r>
            <a:r>
              <a:rPr lang="cs-CZ" sz="3600" b="1" dirty="0">
                <a:ea typeface="+mj-lt"/>
                <a:cs typeface="+mj-lt"/>
              </a:rPr>
              <a:t> a budeš taky sigma</a:t>
            </a:r>
          </a:p>
        </p:txBody>
      </p:sp>
      <p:pic>
        <p:nvPicPr>
          <p:cNvPr id="10" name="Picture 9" descr="A blue cartoon face with black text&#10;&#10;Description automatically generated">
            <a:extLst>
              <a:ext uri="{FF2B5EF4-FFF2-40B4-BE49-F238E27FC236}">
                <a16:creationId xmlns:a16="http://schemas.microsoft.com/office/drawing/2014/main" id="{802CE4C2-5221-135D-64E6-FF104319E6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4716" y="0"/>
            <a:ext cx="3278641" cy="1844833"/>
          </a:xfrm>
          <a:prstGeom prst="rect">
            <a:avLst/>
          </a:prstGeom>
        </p:spPr>
      </p:pic>
      <p:pic>
        <p:nvPicPr>
          <p:cNvPr id="11" name="Picture 10" descr="A person in a suit making a face&#10;&#10;Description automatically generated">
            <a:extLst>
              <a:ext uri="{FF2B5EF4-FFF2-40B4-BE49-F238E27FC236}">
                <a16:creationId xmlns:a16="http://schemas.microsoft.com/office/drawing/2014/main" id="{5AB5A03B-4C68-9619-CD00-1894295AC8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3358" y="-2859"/>
            <a:ext cx="3278641" cy="186535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EB17B5F-38A1-3D80-3F0C-DD9DD7BDED4C}"/>
              </a:ext>
            </a:extLst>
          </p:cNvPr>
          <p:cNvSpPr txBox="1"/>
          <p:nvPr/>
        </p:nvSpPr>
        <p:spPr>
          <a:xfrm>
            <a:off x="6235542" y="5307695"/>
            <a:ext cx="6096000" cy="8640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3999"/>
              </a:lnSpc>
            </a:pPr>
            <a:r>
              <a:rPr lang="cs-CZ" sz="4800" b="1" dirty="0">
                <a:ea typeface="+mj-lt"/>
                <a:cs typeface="+mj-lt"/>
              </a:rPr>
              <a:t>Hranatost!!!!!!!!!!!</a:t>
            </a:r>
          </a:p>
        </p:txBody>
      </p:sp>
    </p:spTree>
    <p:extLst>
      <p:ext uri="{BB962C8B-B14F-4D97-AF65-F5344CB8AC3E}">
        <p14:creationId xmlns:p14="http://schemas.microsoft.com/office/powerpoint/2010/main" val="6069169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B7829D-5A55-F639-5D86-CA3CCA6957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>
            <a:extLst>
              <a:ext uri="{FF2B5EF4-FFF2-40B4-BE49-F238E27FC236}">
                <a16:creationId xmlns:a16="http://schemas.microsoft.com/office/drawing/2014/main" id="{56D5C0C2-FD02-9523-742D-9701D3C973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4000" y="1797724"/>
            <a:ext cx="5246518" cy="1171580"/>
          </a:xfrm>
        </p:spPr>
        <p:txBody>
          <a:bodyPr>
            <a:normAutofit fontScale="90000"/>
          </a:bodyPr>
          <a:lstStyle/>
          <a:p>
            <a:r>
              <a:rPr lang="cs-CZ" sz="4400" dirty="0" err="1">
                <a:solidFill>
                  <a:schemeClr val="bg1"/>
                </a:solidFill>
                <a:ea typeface="+mj-lt"/>
                <a:cs typeface="+mj-lt"/>
              </a:rPr>
              <a:t>Strenghts</a:t>
            </a:r>
            <a:br>
              <a:rPr lang="cs-CZ" sz="4400" dirty="0">
                <a:solidFill>
                  <a:schemeClr val="bg1"/>
                </a:solidFill>
                <a:ea typeface="+mj-lt"/>
                <a:cs typeface="+mj-lt"/>
              </a:rPr>
            </a:br>
            <a:endParaRPr lang="en-GB" dirty="0"/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CD048FBF-E839-2F90-1A4D-EB69DAF4BD18}"/>
              </a:ext>
            </a:extLst>
          </p:cNvPr>
          <p:cNvSpPr txBox="1">
            <a:spLocks/>
          </p:cNvSpPr>
          <p:nvPr/>
        </p:nvSpPr>
        <p:spPr>
          <a:xfrm>
            <a:off x="6531482" y="1797724"/>
            <a:ext cx="5246518" cy="117158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rtl="0" eaLnBrk="1" fontAlgn="base" hangingPunct="1">
              <a:lnSpc>
                <a:spcPts val="44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287D"/>
                </a:solidFill>
                <a:latin typeface="Tahom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287D"/>
                </a:solidFill>
                <a:latin typeface="Tahom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287D"/>
                </a:solidFill>
                <a:latin typeface="Tahom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287D"/>
                </a:solidFill>
                <a:latin typeface="Tahom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287D"/>
                </a:solidFill>
                <a:latin typeface="Tahom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287D"/>
                </a:solidFill>
                <a:latin typeface="Tahom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287D"/>
                </a:solidFill>
                <a:latin typeface="Tahom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287D"/>
                </a:solidFill>
                <a:latin typeface="Tahoma" pitchFamily="34" charset="0"/>
              </a:defRPr>
            </a:lvl9pPr>
          </a:lstStyle>
          <a:p>
            <a:r>
              <a:rPr lang="cs-CZ" kern="0" dirty="0" err="1">
                <a:solidFill>
                  <a:schemeClr val="tx1"/>
                </a:solidFill>
                <a:ea typeface="+mj-lt"/>
                <a:cs typeface="+mj-lt"/>
              </a:rPr>
              <a:t>Weeknessnes</a:t>
            </a:r>
            <a:r>
              <a:rPr lang="cs-CZ" kern="0" dirty="0">
                <a:ea typeface="+mj-lt"/>
                <a:cs typeface="+mj-lt"/>
              </a:rPr>
              <a:t> </a:t>
            </a:r>
            <a:br>
              <a:rPr lang="cs-CZ" kern="0" dirty="0">
                <a:ea typeface="+mj-lt"/>
                <a:cs typeface="+mj-lt"/>
              </a:rPr>
            </a:br>
            <a:endParaRPr lang="en-GB" kern="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5C341A8-3902-192F-36E3-06057C9B78AC}"/>
              </a:ext>
            </a:extLst>
          </p:cNvPr>
          <p:cNvSpPr txBox="1"/>
          <p:nvPr/>
        </p:nvSpPr>
        <p:spPr>
          <a:xfrm>
            <a:off x="637309" y="2718799"/>
            <a:ext cx="5458691" cy="21682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13999"/>
              </a:lnSpc>
              <a:buFont typeface="Arial" panose="020B0604020202020204" pitchFamily="34" charset="0"/>
              <a:buChar char="•"/>
            </a:pPr>
            <a:r>
              <a:rPr lang="cs-CZ" sz="2000" b="1" dirty="0">
                <a:solidFill>
                  <a:schemeClr val="bg1"/>
                </a:solidFill>
                <a:ea typeface="+mj-lt"/>
                <a:cs typeface="+mj-lt"/>
              </a:rPr>
              <a:t>Velký svaly</a:t>
            </a:r>
          </a:p>
          <a:p>
            <a:pPr marL="342900" indent="-342900">
              <a:lnSpc>
                <a:spcPct val="113999"/>
              </a:lnSpc>
              <a:buFont typeface="Arial" panose="020B0604020202020204" pitchFamily="34" charset="0"/>
              <a:buChar char="•"/>
            </a:pPr>
            <a:r>
              <a:rPr lang="cs-CZ" sz="2000" b="1" dirty="0">
                <a:solidFill>
                  <a:schemeClr val="bg1"/>
                </a:solidFill>
                <a:ea typeface="+mj-lt"/>
                <a:cs typeface="+mj-lt"/>
              </a:rPr>
              <a:t>Svůdný pohled</a:t>
            </a:r>
          </a:p>
          <a:p>
            <a:pPr marL="342900" indent="-342900">
              <a:lnSpc>
                <a:spcPct val="113999"/>
              </a:lnSpc>
              <a:buFont typeface="Arial" panose="020B0604020202020204" pitchFamily="34" charset="0"/>
              <a:buChar char="•"/>
            </a:pPr>
            <a:r>
              <a:rPr lang="cs-CZ" sz="2000" b="1" dirty="0">
                <a:solidFill>
                  <a:schemeClr val="bg1"/>
                </a:solidFill>
                <a:ea typeface="+mj-lt"/>
                <a:cs typeface="+mj-lt"/>
              </a:rPr>
              <a:t>100k </a:t>
            </a:r>
            <a:r>
              <a:rPr lang="cs-CZ" sz="2000" b="1" dirty="0" err="1">
                <a:solidFill>
                  <a:schemeClr val="bg1"/>
                </a:solidFill>
                <a:ea typeface="+mj-lt"/>
                <a:cs typeface="+mj-lt"/>
              </a:rPr>
              <a:t>followers</a:t>
            </a:r>
            <a:r>
              <a:rPr lang="cs-CZ" sz="2000" b="1" dirty="0">
                <a:solidFill>
                  <a:schemeClr val="bg1"/>
                </a:solidFill>
                <a:ea typeface="+mj-lt"/>
                <a:cs typeface="+mj-lt"/>
              </a:rPr>
              <a:t> na Instagramu</a:t>
            </a:r>
          </a:p>
          <a:p>
            <a:pPr marL="342900" indent="-342900">
              <a:lnSpc>
                <a:spcPct val="113999"/>
              </a:lnSpc>
              <a:buFont typeface="Arial" panose="020B0604020202020204" pitchFamily="34" charset="0"/>
              <a:buChar char="•"/>
            </a:pPr>
            <a:r>
              <a:rPr lang="cs-CZ" sz="2000" b="1" dirty="0">
                <a:solidFill>
                  <a:schemeClr val="bg1"/>
                </a:solidFill>
                <a:ea typeface="+mj-lt"/>
                <a:cs typeface="+mj-lt"/>
              </a:rPr>
              <a:t>Je </a:t>
            </a:r>
            <a:r>
              <a:rPr lang="cs-CZ" sz="2000" b="1" dirty="0" err="1">
                <a:solidFill>
                  <a:schemeClr val="bg1"/>
                </a:solidFill>
                <a:ea typeface="+mj-lt"/>
                <a:cs typeface="+mj-lt"/>
              </a:rPr>
              <a:t>hranatej</a:t>
            </a:r>
            <a:endParaRPr lang="cs-CZ" sz="2000" b="1" dirty="0">
              <a:solidFill>
                <a:schemeClr val="bg1"/>
              </a:solidFill>
              <a:ea typeface="+mj-lt"/>
              <a:cs typeface="+mj-lt"/>
            </a:endParaRPr>
          </a:p>
          <a:p>
            <a:pPr marL="342900" indent="-342900">
              <a:lnSpc>
                <a:spcPct val="113999"/>
              </a:lnSpc>
              <a:buFont typeface="Arial" panose="020B0604020202020204" pitchFamily="34" charset="0"/>
              <a:buChar char="•"/>
            </a:pPr>
            <a:r>
              <a:rPr lang="cs-CZ" sz="2000" b="1" dirty="0">
                <a:solidFill>
                  <a:schemeClr val="bg1"/>
                </a:solidFill>
                <a:ea typeface="+mj-lt"/>
                <a:cs typeface="+mj-lt"/>
              </a:rPr>
              <a:t>Má rád motory</a:t>
            </a:r>
          </a:p>
          <a:p>
            <a:pPr marL="342900" indent="-342900">
              <a:lnSpc>
                <a:spcPct val="113999"/>
              </a:lnSpc>
              <a:buFont typeface="Arial" panose="020B0604020202020204" pitchFamily="34" charset="0"/>
              <a:buChar char="•"/>
            </a:pPr>
            <a:r>
              <a:rPr lang="cs-CZ" sz="2000" b="1" dirty="0">
                <a:solidFill>
                  <a:schemeClr val="bg1"/>
                </a:solidFill>
                <a:ea typeface="+mj-lt"/>
                <a:cs typeface="+mj-lt"/>
              </a:rPr>
              <a:t>Je motorista</a:t>
            </a:r>
            <a:endParaRPr lang="cs-CZ" sz="1800" b="1" dirty="0">
              <a:solidFill>
                <a:schemeClr val="bg1"/>
              </a:solidFill>
              <a:ea typeface="+mj-lt"/>
              <a:cs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E3F3B08-1EBA-A5F2-3CD9-A059DCC13CBD}"/>
              </a:ext>
            </a:extLst>
          </p:cNvPr>
          <p:cNvSpPr txBox="1"/>
          <p:nvPr/>
        </p:nvSpPr>
        <p:spPr>
          <a:xfrm>
            <a:off x="6648630" y="2724570"/>
            <a:ext cx="5543370" cy="21624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13999"/>
              </a:lnSpc>
              <a:buFont typeface="Arial" panose="020B0604020202020204" pitchFamily="34" charset="0"/>
              <a:buChar char="•"/>
            </a:pPr>
            <a:r>
              <a:rPr lang="cs-CZ" sz="2000" b="1" dirty="0">
                <a:ea typeface="+mj-lt"/>
                <a:cs typeface="+mj-lt"/>
              </a:rPr>
              <a:t>Sigma ty nemají </a:t>
            </a:r>
            <a:r>
              <a:rPr lang="cs-CZ" sz="2000" b="1" dirty="0" err="1">
                <a:ea typeface="+mj-lt"/>
                <a:cs typeface="+mj-lt"/>
              </a:rPr>
              <a:t>weekneses</a:t>
            </a:r>
            <a:endParaRPr lang="cs-CZ" sz="2000" b="1" dirty="0">
              <a:ea typeface="+mj-lt"/>
              <a:cs typeface="+mj-lt"/>
            </a:endParaRPr>
          </a:p>
          <a:p>
            <a:pPr marL="342900" indent="-342900">
              <a:lnSpc>
                <a:spcPct val="113999"/>
              </a:lnSpc>
              <a:buFont typeface="Arial" panose="020B0604020202020204" pitchFamily="34" charset="0"/>
              <a:buChar char="•"/>
            </a:pPr>
            <a:endParaRPr lang="cs-CZ" sz="2000" b="1" dirty="0">
              <a:ea typeface="+mj-lt"/>
              <a:cs typeface="+mj-lt"/>
            </a:endParaRPr>
          </a:p>
          <a:p>
            <a:pPr marL="342900" indent="-342900">
              <a:lnSpc>
                <a:spcPct val="113999"/>
              </a:lnSpc>
              <a:buFont typeface="Arial" panose="020B0604020202020204" pitchFamily="34" charset="0"/>
              <a:buChar char="•"/>
            </a:pPr>
            <a:endParaRPr lang="cs-CZ" sz="2000" b="1" dirty="0">
              <a:ea typeface="+mj-lt"/>
              <a:cs typeface="+mj-lt"/>
            </a:endParaRPr>
          </a:p>
          <a:p>
            <a:pPr marL="342900" indent="-342900">
              <a:lnSpc>
                <a:spcPct val="113999"/>
              </a:lnSpc>
              <a:buFont typeface="Arial" panose="020B0604020202020204" pitchFamily="34" charset="0"/>
              <a:buChar char="•"/>
            </a:pPr>
            <a:endParaRPr lang="cs-CZ" sz="2000" b="1" dirty="0">
              <a:ea typeface="+mj-lt"/>
              <a:cs typeface="+mj-lt"/>
            </a:endParaRPr>
          </a:p>
          <a:p>
            <a:pPr>
              <a:lnSpc>
                <a:spcPct val="113999"/>
              </a:lnSpc>
            </a:pPr>
            <a:endParaRPr lang="cs-CZ" sz="2000" dirty="0">
              <a:ea typeface="+mj-lt"/>
              <a:cs typeface="+mj-lt"/>
            </a:endParaRPr>
          </a:p>
          <a:p>
            <a:pPr>
              <a:lnSpc>
                <a:spcPct val="113999"/>
              </a:lnSpc>
            </a:pPr>
            <a:endParaRPr lang="cs-CZ" sz="2000" dirty="0">
              <a:ea typeface="+mj-lt"/>
              <a:cs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699410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2">
            <a:extLst>
              <a:ext uri="{FF2B5EF4-FFF2-40B4-BE49-F238E27FC236}">
                <a16:creationId xmlns:a16="http://schemas.microsoft.com/office/drawing/2014/main" id="{A64F5268-101E-C468-4EA0-AC731F06CB5A}"/>
              </a:ext>
            </a:extLst>
          </p:cNvPr>
          <p:cNvSpPr txBox="1">
            <a:spLocks/>
          </p:cNvSpPr>
          <p:nvPr/>
        </p:nvSpPr>
        <p:spPr>
          <a:xfrm>
            <a:off x="388198" y="1355681"/>
            <a:ext cx="5246518" cy="117158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75000" lnSpcReduction="20000"/>
          </a:bodyPr>
          <a:lstStyle>
            <a:lvl1pPr algn="l" defTabSz="914400" rtl="0" eaLnBrk="1" latinLnBrk="0" hangingPunct="1">
              <a:lnSpc>
                <a:spcPts val="44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cap="small" dirty="0" err="1">
                <a:cs typeface="Arial"/>
              </a:rPr>
              <a:t>Normie</a:t>
            </a:r>
            <a:r>
              <a:rPr lang="cs-CZ" cap="small" dirty="0">
                <a:cs typeface="Arial"/>
              </a:rPr>
              <a:t> Vědec</a:t>
            </a:r>
          </a:p>
          <a:p>
            <a:r>
              <a:rPr lang="cs-CZ" cap="small" dirty="0">
                <a:cs typeface="Arial"/>
              </a:rPr>
              <a:t>Profesor Brain </a:t>
            </a:r>
            <a:r>
              <a:rPr lang="cs-CZ" cap="small" dirty="0" err="1">
                <a:cs typeface="Arial"/>
              </a:rPr>
              <a:t>Cox</a:t>
            </a:r>
            <a:endParaRPr lang="cs-CZ" cap="small" dirty="0"/>
          </a:p>
        </p:txBody>
      </p:sp>
      <p:pic>
        <p:nvPicPr>
          <p:cNvPr id="6" name="Picture Placeholder 3" descr="A close-up of a person&#10;&#10;Description automatically generated">
            <a:extLst>
              <a:ext uri="{FF2B5EF4-FFF2-40B4-BE49-F238E27FC236}">
                <a16:creationId xmlns:a16="http://schemas.microsoft.com/office/drawing/2014/main" id="{1FE1E362-3D05-E585-C3C0-84B95D4C72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00" r="25000"/>
          <a:stretch>
            <a:fillRect/>
          </a:stretch>
        </p:blipFill>
        <p:spPr>
          <a:xfrm>
            <a:off x="6096000" y="0"/>
            <a:ext cx="6096000" cy="685799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87D158E-9F61-CF51-C8E9-13E475A952FB}"/>
              </a:ext>
            </a:extLst>
          </p:cNvPr>
          <p:cNvSpPr txBox="1"/>
          <p:nvPr/>
        </p:nvSpPr>
        <p:spPr>
          <a:xfrm>
            <a:off x="666370" y="3017106"/>
            <a:ext cx="5107888" cy="28699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13999"/>
              </a:lnSpc>
              <a:buFont typeface="Arial" panose="020B0604020202020204" pitchFamily="34" charset="0"/>
              <a:buChar char="•"/>
            </a:pPr>
            <a:r>
              <a:rPr lang="cs-CZ" sz="2000" b="1" dirty="0">
                <a:solidFill>
                  <a:schemeClr val="bg1"/>
                </a:solidFill>
                <a:ea typeface="+mj-lt"/>
                <a:cs typeface="+mj-lt"/>
              </a:rPr>
              <a:t>Profesorský titul z teoretické fyziky</a:t>
            </a:r>
          </a:p>
          <a:p>
            <a:pPr marL="342900" indent="-342900">
              <a:lnSpc>
                <a:spcPct val="113999"/>
              </a:lnSpc>
              <a:buFont typeface="Arial" panose="020B0604020202020204" pitchFamily="34" charset="0"/>
              <a:buChar char="•"/>
            </a:pPr>
            <a:r>
              <a:rPr lang="cs-CZ" sz="2000" b="1" dirty="0">
                <a:solidFill>
                  <a:schemeClr val="bg1"/>
                </a:solidFill>
                <a:ea typeface="+mj-lt"/>
                <a:cs typeface="+mj-lt"/>
              </a:rPr>
              <a:t>V Británii ho mají rádi</a:t>
            </a:r>
          </a:p>
          <a:p>
            <a:pPr marL="342900" indent="-342900">
              <a:lnSpc>
                <a:spcPct val="113999"/>
              </a:lnSpc>
              <a:buFont typeface="Arial" panose="020B0604020202020204" pitchFamily="34" charset="0"/>
              <a:buChar char="•"/>
            </a:pPr>
            <a:r>
              <a:rPr lang="cs-CZ" sz="2000" b="1" dirty="0">
                <a:solidFill>
                  <a:schemeClr val="bg1"/>
                </a:solidFill>
                <a:ea typeface="+mj-lt"/>
                <a:cs typeface="+mj-lt"/>
              </a:rPr>
              <a:t>Věnuje se kvantové fyzice, jak cool</a:t>
            </a:r>
          </a:p>
          <a:p>
            <a:pPr marL="342900" indent="-342900">
              <a:lnSpc>
                <a:spcPct val="113999"/>
              </a:lnSpc>
              <a:buFont typeface="Arial" panose="020B0604020202020204" pitchFamily="34" charset="0"/>
              <a:buChar char="•"/>
            </a:pPr>
            <a:r>
              <a:rPr lang="cs-CZ" sz="2000" b="1" dirty="0">
                <a:solidFill>
                  <a:schemeClr val="bg1"/>
                </a:solidFill>
                <a:ea typeface="+mj-lt"/>
                <a:cs typeface="+mj-lt"/>
              </a:rPr>
              <a:t>Známý popularizátor vědy</a:t>
            </a:r>
          </a:p>
          <a:p>
            <a:pPr marL="342900" indent="-342900">
              <a:lnSpc>
                <a:spcPct val="113999"/>
              </a:lnSpc>
              <a:buFont typeface="Arial" panose="020B0604020202020204" pitchFamily="34" charset="0"/>
              <a:buChar char="•"/>
            </a:pPr>
            <a:r>
              <a:rPr lang="cs-CZ" sz="2000" b="1" dirty="0">
                <a:solidFill>
                  <a:schemeClr val="bg1"/>
                </a:solidFill>
                <a:ea typeface="+mj-lt"/>
                <a:cs typeface="+mj-lt"/>
              </a:rPr>
              <a:t>Chodí často do médií vysvětlovat složité problémy</a:t>
            </a:r>
            <a:endParaRPr lang="cs-CZ" sz="2000" dirty="0">
              <a:solidFill>
                <a:schemeClr val="bg1"/>
              </a:solidFill>
              <a:ea typeface="+mj-lt"/>
              <a:cs typeface="+mj-lt"/>
            </a:endParaRPr>
          </a:p>
          <a:p>
            <a:pPr>
              <a:lnSpc>
                <a:spcPct val="113999"/>
              </a:lnSpc>
            </a:pPr>
            <a:endParaRPr lang="cs-CZ" sz="2000" dirty="0">
              <a:solidFill>
                <a:schemeClr val="bg1"/>
              </a:solidFill>
              <a:ea typeface="+mj-lt"/>
              <a:cs typeface="+mj-lt"/>
            </a:endParaRPr>
          </a:p>
          <a:p>
            <a:pPr>
              <a:lnSpc>
                <a:spcPct val="113999"/>
              </a:lnSpc>
            </a:pPr>
            <a:endParaRPr lang="cs-CZ" sz="2000" dirty="0">
              <a:solidFill>
                <a:schemeClr val="bg1"/>
              </a:solidFill>
              <a:ea typeface="+mj-lt"/>
              <a:cs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4284563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Hlavní nastavení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zentácia141" id="{E8DB1A83-D0FE-184F-9DCC-AD935872A3D4}" vid="{5F8ECB0C-AFA6-BA44-ACC5-686C848B2D3A}"/>
    </a:ext>
  </a:extLst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prezentace</Template>
  <TotalTime>3105</TotalTime>
  <Words>1087</Words>
  <Application>Microsoft Office PowerPoint</Application>
  <PresentationFormat>Widescreen</PresentationFormat>
  <Paragraphs>145</Paragraphs>
  <Slides>24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2" baseType="lpstr">
      <vt:lpstr>SegoeUI</vt:lpstr>
      <vt:lpstr>Muni Medium</vt:lpstr>
      <vt:lpstr>Noticia Text</vt:lpstr>
      <vt:lpstr>Arial</vt:lpstr>
      <vt:lpstr>Calibri</vt:lpstr>
      <vt:lpstr>Roboto</vt:lpstr>
      <vt:lpstr>Muni Bold</vt:lpstr>
      <vt:lpstr>Motiv Office</vt:lpstr>
      <vt:lpstr>Klimatická změna v Brně aneb jak bude vypadat rok 2050?</vt:lpstr>
      <vt:lpstr>Úvod (20 minut)  </vt:lpstr>
      <vt:lpstr>Klima dilema (15 minut) </vt:lpstr>
      <vt:lpstr>Co si o změně klimatu myslí občané Česka? (35 minut)  </vt:lpstr>
      <vt:lpstr>PowerPoint Presentation</vt:lpstr>
      <vt:lpstr>Choose your Zdroj, kterému budeš důvěřovat (15 minut)</vt:lpstr>
      <vt:lpstr>Sigma boy  filip turek</vt:lpstr>
      <vt:lpstr>Strenghts </vt:lpstr>
      <vt:lpstr>PowerPoint Presentation</vt:lpstr>
      <vt:lpstr>Strenghts </vt:lpstr>
      <vt:lpstr>PowerPoint Presentation</vt:lpstr>
      <vt:lpstr>Choose your Zdroj, kterému budeš důvěřovat</vt:lpstr>
      <vt:lpstr>Choose your Zdroj, kterému budeš důvěřovat</vt:lpstr>
      <vt:lpstr>Choose your Zdroj, kterému budeš důvěřovat</vt:lpstr>
      <vt:lpstr>PowerPoint Presentation</vt:lpstr>
      <vt:lpstr>PowerPoint Presentation</vt:lpstr>
      <vt:lpstr>Termokamera a tepelná kapacita materiálů  (15 minut)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Petr Janíček</dc:creator>
  <cp:lastModifiedBy>Petr Janíček</cp:lastModifiedBy>
  <cp:revision>7</cp:revision>
  <dcterms:created xsi:type="dcterms:W3CDTF">2025-01-02T13:43:51Z</dcterms:created>
  <dcterms:modified xsi:type="dcterms:W3CDTF">2025-01-07T14:44:43Z</dcterms:modified>
</cp:coreProperties>
</file>